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42" r:id="rId2"/>
  </p:sldMasterIdLst>
  <p:notesMasterIdLst>
    <p:notesMasterId r:id="rId71"/>
  </p:notesMasterIdLst>
  <p:handoutMasterIdLst>
    <p:handoutMasterId r:id="rId72"/>
  </p:handoutMasterIdLst>
  <p:sldIdLst>
    <p:sldId id="329" r:id="rId3"/>
    <p:sldId id="257" r:id="rId4"/>
    <p:sldId id="258" r:id="rId5"/>
    <p:sldId id="260" r:id="rId6"/>
    <p:sldId id="300" r:id="rId7"/>
    <p:sldId id="301" r:id="rId8"/>
    <p:sldId id="267" r:id="rId9"/>
    <p:sldId id="317" r:id="rId10"/>
    <p:sldId id="264" r:id="rId11"/>
    <p:sldId id="319" r:id="rId12"/>
    <p:sldId id="261" r:id="rId13"/>
    <p:sldId id="295" r:id="rId14"/>
    <p:sldId id="323" r:id="rId15"/>
    <p:sldId id="268" r:id="rId16"/>
    <p:sldId id="326" r:id="rId17"/>
    <p:sldId id="353" r:id="rId18"/>
    <p:sldId id="352" r:id="rId19"/>
    <p:sldId id="409" r:id="rId20"/>
    <p:sldId id="330" r:id="rId21"/>
    <p:sldId id="331" r:id="rId22"/>
    <p:sldId id="308" r:id="rId23"/>
    <p:sldId id="273" r:id="rId24"/>
    <p:sldId id="271" r:id="rId25"/>
    <p:sldId id="332" r:id="rId26"/>
    <p:sldId id="344" r:id="rId27"/>
    <p:sldId id="333" r:id="rId28"/>
    <p:sldId id="334" r:id="rId29"/>
    <p:sldId id="335" r:id="rId30"/>
    <p:sldId id="410" r:id="rId31"/>
    <p:sldId id="283" r:id="rId32"/>
    <p:sldId id="336" r:id="rId33"/>
    <p:sldId id="351" r:id="rId34"/>
    <p:sldId id="337" r:id="rId35"/>
    <p:sldId id="285" r:id="rId36"/>
    <p:sldId id="287" r:id="rId37"/>
    <p:sldId id="355" r:id="rId38"/>
    <p:sldId id="411" r:id="rId39"/>
    <p:sldId id="297" r:id="rId40"/>
    <p:sldId id="382" r:id="rId41"/>
    <p:sldId id="384" r:id="rId42"/>
    <p:sldId id="385" r:id="rId43"/>
    <p:sldId id="386" r:id="rId44"/>
    <p:sldId id="393" r:id="rId45"/>
    <p:sldId id="394" r:id="rId46"/>
    <p:sldId id="403" r:id="rId47"/>
    <p:sldId id="405" r:id="rId48"/>
    <p:sldId id="406" r:id="rId49"/>
    <p:sldId id="407" r:id="rId50"/>
    <p:sldId id="339" r:id="rId51"/>
    <p:sldId id="293" r:id="rId52"/>
    <p:sldId id="340" r:id="rId53"/>
    <p:sldId id="305" r:id="rId54"/>
    <p:sldId id="298" r:id="rId55"/>
    <p:sldId id="341" r:id="rId56"/>
    <p:sldId id="303" r:id="rId57"/>
    <p:sldId id="342" r:id="rId58"/>
    <p:sldId id="413" r:id="rId59"/>
    <p:sldId id="343" r:id="rId60"/>
    <p:sldId id="345" r:id="rId61"/>
    <p:sldId id="346" r:id="rId62"/>
    <p:sldId id="347" r:id="rId63"/>
    <p:sldId id="309" r:id="rId64"/>
    <p:sldId id="348" r:id="rId65"/>
    <p:sldId id="315" r:id="rId66"/>
    <p:sldId id="314" r:id="rId67"/>
    <p:sldId id="316" r:id="rId68"/>
    <p:sldId id="356" r:id="rId69"/>
    <p:sldId id="412" r:id="rId7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94705" autoAdjust="0"/>
  </p:normalViewPr>
  <p:slideViewPr>
    <p:cSldViewPr>
      <p:cViewPr varScale="1">
        <p:scale>
          <a:sx n="108" d="100"/>
          <a:sy n="108" d="100"/>
        </p:scale>
        <p:origin x="1638" y="150"/>
      </p:cViewPr>
      <p:guideLst>
        <p:guide orient="horz" pos="2160"/>
        <p:guide pos="2880"/>
      </p:guideLst>
    </p:cSldViewPr>
  </p:slideViewPr>
  <p:outlineViewPr>
    <p:cViewPr>
      <p:scale>
        <a:sx n="33" d="100"/>
        <a:sy n="33" d="100"/>
      </p:scale>
      <p:origin x="0" y="21158"/>
    </p:cViewPr>
  </p:outlineViewPr>
  <p:notesTextViewPr>
    <p:cViewPr>
      <p:scale>
        <a:sx n="100" d="100"/>
        <a:sy n="100" d="100"/>
      </p:scale>
      <p:origin x="0" y="0"/>
    </p:cViewPr>
  </p:notesTextViewPr>
  <p:sorterViewPr>
    <p:cViewPr>
      <p:scale>
        <a:sx n="100" d="100"/>
        <a:sy n="100" d="100"/>
      </p:scale>
      <p:origin x="0" y="3638"/>
    </p:cViewPr>
  </p:sorterViewPr>
  <p:notesViewPr>
    <p:cSldViewPr>
      <p:cViewPr varScale="1">
        <p:scale>
          <a:sx n="86" d="100"/>
          <a:sy n="86" d="100"/>
        </p:scale>
        <p:origin x="-385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6B12A4C-1B9A-40AE-9EB2-F1A2FE3F4DB7}" type="datetimeFigureOut">
              <a:rPr lang="en-US" smtClean="0"/>
              <a:pPr/>
              <a:t>2/23/2022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2781B03-4F85-4B05-A5AD-F48BE3FF0B15}" type="slidenum">
              <a:rPr lang="en-US" smtClean="0"/>
              <a:pPr/>
              <a:t>‹#›</a:t>
            </a:fld>
            <a:endParaRPr lang="en-US"/>
          </a:p>
        </p:txBody>
      </p:sp>
    </p:spTree>
    <p:extLst>
      <p:ext uri="{BB962C8B-B14F-4D97-AF65-F5344CB8AC3E}">
        <p14:creationId xmlns:p14="http://schemas.microsoft.com/office/powerpoint/2010/main" val="647131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7D52D7DE-41EB-4D65-B0CD-DC91DC842028}" type="datetime1">
              <a:rPr lang="en-US"/>
              <a:pPr>
                <a:defRPr/>
              </a:pPr>
              <a:t>2/23/2022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smtClean="0">
                <a:latin typeface="Calibri" pitchFamily="34" charset="0"/>
              </a:defRPr>
            </a:lvl1pPr>
          </a:lstStyle>
          <a:p>
            <a:pPr>
              <a:defRPr/>
            </a:pPr>
            <a:fld id="{4D26DCDC-128C-41E1-9762-2FF7A042D111}" type="slidenum">
              <a:rPr lang="en-US"/>
              <a:pPr>
                <a:defRPr/>
              </a:pPr>
              <a:t>‹#›</a:t>
            </a:fld>
            <a:endParaRPr lang="en-US"/>
          </a:p>
        </p:txBody>
      </p:sp>
    </p:spTree>
    <p:extLst>
      <p:ext uri="{BB962C8B-B14F-4D97-AF65-F5344CB8AC3E}">
        <p14:creationId xmlns:p14="http://schemas.microsoft.com/office/powerpoint/2010/main" val="41966320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39</a:t>
            </a:fld>
            <a:endParaRPr lang="en-GB">
              <a:solidFill>
                <a:prstClr val="black"/>
              </a:solidFill>
            </a:endParaRPr>
          </a:p>
        </p:txBody>
      </p:sp>
    </p:spTree>
    <p:extLst>
      <p:ext uri="{BB962C8B-B14F-4D97-AF65-F5344CB8AC3E}">
        <p14:creationId xmlns:p14="http://schemas.microsoft.com/office/powerpoint/2010/main" val="3819100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099" indent="-167099">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48</a:t>
            </a:fld>
            <a:endParaRPr lang="en-GB">
              <a:solidFill>
                <a:prstClr val="black"/>
              </a:solidFill>
            </a:endParaRPr>
          </a:p>
        </p:txBody>
      </p:sp>
    </p:spTree>
    <p:extLst>
      <p:ext uri="{BB962C8B-B14F-4D97-AF65-F5344CB8AC3E}">
        <p14:creationId xmlns:p14="http://schemas.microsoft.com/office/powerpoint/2010/main" val="74686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D26DCDC-128C-41E1-9762-2FF7A042D111}" type="slidenum">
              <a:rPr lang="en-US" smtClean="0"/>
              <a:pPr>
                <a:defRPr/>
              </a:pPr>
              <a:t>63</a:t>
            </a:fld>
            <a:endParaRPr lang="en-US"/>
          </a:p>
        </p:txBody>
      </p:sp>
    </p:spTree>
    <p:extLst>
      <p:ext uri="{BB962C8B-B14F-4D97-AF65-F5344CB8AC3E}">
        <p14:creationId xmlns:p14="http://schemas.microsoft.com/office/powerpoint/2010/main" val="409050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ea typeface="ＭＳ Ｐゴシック" pitchFamily="34" charset="-128"/>
            </a:endParaRPr>
          </a:p>
        </p:txBody>
      </p:sp>
      <p:sp>
        <p:nvSpPr>
          <p:cNvPr id="60420" name="Slide Number Placeholder 3"/>
          <p:cNvSpPr>
            <a:spLocks noGrp="1"/>
          </p:cNvSpPr>
          <p:nvPr>
            <p:ph type="sldNum" sz="quarter" idx="5"/>
          </p:nvPr>
        </p:nvSpPr>
        <p:spPr bwMode="auto">
          <a:noFill/>
          <a:ln>
            <a:miter lim="800000"/>
            <a:headEnd/>
            <a:tailEnd/>
          </a:ln>
        </p:spPr>
        <p:txBody>
          <a:bodyPr/>
          <a:lstStyle/>
          <a:p>
            <a:fld id="{44ADF512-B4D3-4622-850E-47F931802957}" type="slidenum">
              <a:rPr lang="en-US"/>
              <a:pPr/>
              <a:t>66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40</a:t>
            </a:fld>
            <a:endParaRPr lang="en-GB">
              <a:solidFill>
                <a:prstClr val="black"/>
              </a:solidFill>
            </a:endParaRPr>
          </a:p>
        </p:txBody>
      </p:sp>
    </p:spTree>
    <p:extLst>
      <p:ext uri="{BB962C8B-B14F-4D97-AF65-F5344CB8AC3E}">
        <p14:creationId xmlns:p14="http://schemas.microsoft.com/office/powerpoint/2010/main" val="161620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41</a:t>
            </a:fld>
            <a:endParaRPr lang="en-GB">
              <a:solidFill>
                <a:prstClr val="black"/>
              </a:solidFill>
            </a:endParaRPr>
          </a:p>
        </p:txBody>
      </p:sp>
    </p:spTree>
    <p:extLst>
      <p:ext uri="{BB962C8B-B14F-4D97-AF65-F5344CB8AC3E}">
        <p14:creationId xmlns:p14="http://schemas.microsoft.com/office/powerpoint/2010/main" val="468846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42</a:t>
            </a:fld>
            <a:endParaRPr lang="en-GB">
              <a:solidFill>
                <a:prstClr val="black"/>
              </a:solidFill>
            </a:endParaRPr>
          </a:p>
        </p:txBody>
      </p:sp>
    </p:spTree>
    <p:extLst>
      <p:ext uri="{BB962C8B-B14F-4D97-AF65-F5344CB8AC3E}">
        <p14:creationId xmlns:p14="http://schemas.microsoft.com/office/powerpoint/2010/main" val="174915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43</a:t>
            </a:fld>
            <a:endParaRPr lang="en-GB">
              <a:solidFill>
                <a:prstClr val="black"/>
              </a:solidFill>
            </a:endParaRPr>
          </a:p>
        </p:txBody>
      </p:sp>
    </p:spTree>
    <p:extLst>
      <p:ext uri="{BB962C8B-B14F-4D97-AF65-F5344CB8AC3E}">
        <p14:creationId xmlns:p14="http://schemas.microsoft.com/office/powerpoint/2010/main" val="3715243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2245729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099" indent="-167099">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45</a:t>
            </a:fld>
            <a:endParaRPr lang="en-GB">
              <a:solidFill>
                <a:prstClr val="black"/>
              </a:solidFill>
            </a:endParaRPr>
          </a:p>
        </p:txBody>
      </p:sp>
    </p:spTree>
    <p:extLst>
      <p:ext uri="{BB962C8B-B14F-4D97-AF65-F5344CB8AC3E}">
        <p14:creationId xmlns:p14="http://schemas.microsoft.com/office/powerpoint/2010/main" val="223180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099" indent="-167099">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46</a:t>
            </a:fld>
            <a:endParaRPr lang="en-GB">
              <a:solidFill>
                <a:prstClr val="black"/>
              </a:solidFill>
            </a:endParaRPr>
          </a:p>
        </p:txBody>
      </p:sp>
    </p:spTree>
    <p:extLst>
      <p:ext uri="{BB962C8B-B14F-4D97-AF65-F5344CB8AC3E}">
        <p14:creationId xmlns:p14="http://schemas.microsoft.com/office/powerpoint/2010/main" val="3521202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099" indent="-167099">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432D963-C540-4FFF-BBDF-A9C2A61EAC77}" type="slidenum">
              <a:rPr lang="en-GB" smtClean="0">
                <a:solidFill>
                  <a:prstClr val="black"/>
                </a:solidFill>
              </a:rPr>
              <a:pPr/>
              <a:t>47</a:t>
            </a:fld>
            <a:endParaRPr lang="en-GB">
              <a:solidFill>
                <a:prstClr val="black"/>
              </a:solidFill>
            </a:endParaRPr>
          </a:p>
        </p:txBody>
      </p:sp>
    </p:spTree>
    <p:extLst>
      <p:ext uri="{BB962C8B-B14F-4D97-AF65-F5344CB8AC3E}">
        <p14:creationId xmlns:p14="http://schemas.microsoft.com/office/powerpoint/2010/main" val="403417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207CEC4-9768-4D59-963E-3CFF63894FF0}" type="datetime1">
              <a:rPr lang="en-US"/>
              <a:pPr>
                <a:defRPr/>
              </a:pPr>
              <a:t>2/23/2022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B1AF93-273F-4177-93C7-CEECDBA70D4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551ACF1-F44E-40A5-BB16-5B16D9DDD65F}" type="datetime1">
              <a:rPr lang="en-US"/>
              <a:pPr>
                <a:defRPr/>
              </a:pPr>
              <a:t>2/23/2022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E8D57C-6B8E-4475-803F-A3A5738BEB4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E556ABE-094E-467A-8B71-E98A83BE5654}" type="datetime1">
              <a:rPr lang="en-US"/>
              <a:pPr>
                <a:defRPr/>
              </a:pPr>
              <a:t>2/23/2022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9E2F86-1AB1-497D-AA74-9F4D723274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126730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6995120" cy="792088"/>
          </a:xfrm>
          <a:prstGeom prst="rect">
            <a:avLst/>
          </a:prstGeom>
        </p:spPr>
        <p:txBody>
          <a:bodyPr vert="horz"/>
          <a:lstStyle>
            <a:lvl1pPr algn="l">
              <a:defRPr lang="en-US" sz="3500" kern="1200" dirty="0">
                <a:solidFill>
                  <a:schemeClr val="tx1"/>
                </a:solidFill>
                <a:latin typeface="Helvetica 55 Roman" charset="0"/>
                <a:ea typeface="ＭＳ Ｐゴシック" pitchFamily="34" charset="-128"/>
                <a:cs typeface="+mn-cs"/>
              </a:defRPr>
            </a:lvl1pPr>
          </a:lstStyle>
          <a:p>
            <a:r>
              <a:rPr lang="en-GB" dirty="0"/>
              <a:t>Click to edit Master title style</a:t>
            </a:r>
            <a:endParaRPr lang="en-US" dirty="0"/>
          </a:p>
        </p:txBody>
      </p:sp>
      <p:sp>
        <p:nvSpPr>
          <p:cNvPr id="3" name="Content Placeholder 2"/>
          <p:cNvSpPr>
            <a:spLocks noGrp="1"/>
          </p:cNvSpPr>
          <p:nvPr>
            <p:ph idx="1"/>
          </p:nvPr>
        </p:nvSpPr>
        <p:spPr>
          <a:xfrm>
            <a:off x="467544" y="1628800"/>
            <a:ext cx="6491064" cy="4493096"/>
          </a:xfrm>
          <a:prstGeom prst="rect">
            <a:avLst/>
          </a:prstGeom>
        </p:spPr>
        <p:txBody>
          <a:bodyPr vert="horz"/>
          <a:lstStyle>
            <a:lvl1pPr>
              <a:defRPr lang="en-GB" sz="2400" kern="1200" dirty="0" smtClean="0">
                <a:solidFill>
                  <a:srgbClr val="4C4C4C"/>
                </a:solidFill>
                <a:latin typeface="Helvetica 55 Roman" charset="0"/>
                <a:ea typeface="ＭＳ Ｐゴシック" pitchFamily="34" charset="-128"/>
                <a:cs typeface="+mn-cs"/>
              </a:defRPr>
            </a:lvl1pPr>
            <a:lvl2pPr marL="742950" indent="-285750">
              <a:buFont typeface="Arial" pitchFamily="34" charset="0"/>
              <a:buChar char="•"/>
              <a:defRPr lang="en-GB" sz="2400" kern="1200" dirty="0" smtClean="0">
                <a:solidFill>
                  <a:srgbClr val="4C4C4C"/>
                </a:solidFill>
                <a:latin typeface="Helvetica 55 Roman" charset="0"/>
                <a:ea typeface="ＭＳ Ｐゴシック" pitchFamily="34" charset="-128"/>
                <a:cs typeface="+mn-cs"/>
              </a:defRPr>
            </a:lvl2pPr>
            <a:lvl3pPr>
              <a:defRPr lang="en-GB" sz="2400" kern="1200" dirty="0" smtClean="0">
                <a:solidFill>
                  <a:srgbClr val="4C4C4C"/>
                </a:solidFill>
                <a:latin typeface="Helvetica 55 Roman" charset="0"/>
                <a:ea typeface="ＭＳ Ｐゴシック" pitchFamily="34" charset="-128"/>
                <a:cs typeface="+mn-cs"/>
              </a:defRPr>
            </a:lvl3pPr>
            <a:lvl4pPr marL="1600200" indent="-228600">
              <a:buFont typeface="Arial" pitchFamily="34" charset="0"/>
              <a:buChar char="•"/>
              <a:defRPr lang="en-GB" sz="2400" kern="1200" dirty="0" smtClean="0">
                <a:solidFill>
                  <a:srgbClr val="4C4C4C"/>
                </a:solidFill>
                <a:latin typeface="Helvetica 55 Roman" charset="0"/>
                <a:ea typeface="ＭＳ Ｐゴシック" pitchFamily="34" charset="-128"/>
                <a:cs typeface="+mn-cs"/>
              </a:defRPr>
            </a:lvl4pPr>
            <a:lvl5pPr>
              <a:defRPr lang="en-US" sz="2400" kern="1200" dirty="0">
                <a:solidFill>
                  <a:srgbClr val="4C4C4C"/>
                </a:solidFill>
                <a:latin typeface="Helvetica 55 Roman" charset="0"/>
                <a:ea typeface="ＭＳ Ｐゴシック" pitchFamily="34" charset="-128"/>
                <a:cs typeface="+mn-cs"/>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78483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335335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17394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7401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a:t>Click to edit Master title style</a:t>
            </a:r>
            <a:endParaRPr lang="en-US"/>
          </a:p>
        </p:txBody>
      </p:sp>
    </p:spTree>
    <p:extLst>
      <p:ext uri="{BB962C8B-B14F-4D97-AF65-F5344CB8AC3E}">
        <p14:creationId xmlns:p14="http://schemas.microsoft.com/office/powerpoint/2010/main" val="458563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34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402329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48D719-08F3-4420-9FAA-ED69C3C6012E}" type="datetime1">
              <a:rPr lang="en-US"/>
              <a:pPr>
                <a:defRPr/>
              </a:pPr>
              <a:t>2/23/2022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9A6C94-7F33-4DB1-A433-A4D670C432F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93031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299004A-B3EA-4073-ACAF-0C150729AFC9}" type="datetime1">
              <a:rPr lang="en-US"/>
              <a:pPr>
                <a:defRPr/>
              </a:pPr>
              <a:t>2/23/2022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D4D0FD-7EE3-4EFA-ACBD-60CF515A50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8B2B365-CF83-40B6-8B81-E1DFF7BE7732}" type="datetime1">
              <a:rPr lang="en-US"/>
              <a:pPr>
                <a:defRPr/>
              </a:pPr>
              <a:t>2/23/2022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2C3DBA-1342-4B25-94F4-56DF0AC90D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81E75E-6E13-41EE-95E2-E9A6E2022AB2}" type="datetime1">
              <a:rPr lang="en-US"/>
              <a:pPr>
                <a:defRPr/>
              </a:pPr>
              <a:t>2/23/2022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E3178EB-31C4-4A25-AC46-01B4D09DA42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ACB577F-F3A4-4612-8C96-9950A8B00EB1}" type="datetime1">
              <a:rPr lang="en-US"/>
              <a:pPr>
                <a:defRPr/>
              </a:pPr>
              <a:t>2/23/2022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2606A3C-4E7E-4D39-B0F7-F21108A59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0CFDF4-488E-4034-96C1-490E8412DBB4}" type="datetime1">
              <a:rPr lang="en-US"/>
              <a:pPr>
                <a:defRPr/>
              </a:pPr>
              <a:t>2/23/2022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DEC0077-D501-48DE-BCFA-53FE5CDC97E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C9C394F-CBEF-4E51-9B74-6A181870723A}" type="datetime1">
              <a:rPr lang="en-US"/>
              <a:pPr>
                <a:defRPr/>
              </a:pPr>
              <a:t>2/23/2022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82235E-011C-4813-B773-DE0B6C32650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CB20393-B35D-421B-99FB-06E14F4F8071}" type="datetime1">
              <a:rPr lang="en-US"/>
              <a:pPr>
                <a:defRPr/>
              </a:pPr>
              <a:t>2/23/2022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BD82748-A14A-4E64-87CD-A54FC9912A0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D2D914BC-A783-45AD-8D70-E01C0EF77DF5}" type="datetime1">
              <a:rPr lang="en-US"/>
              <a:pPr>
                <a:defRPr/>
              </a:pPr>
              <a:t>2/23/2022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80BD64B-1BB9-476A-B137-0A843A438F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2" descr="roundalblue copy"/>
          <p:cNvPicPr>
            <a:picLocks noChangeAspect="1" noChangeArrowheads="1"/>
          </p:cNvPicPr>
          <p:nvPr/>
        </p:nvPicPr>
        <p:blipFill>
          <a:blip r:embed="rId11" cstate="print">
            <a:extLst>
              <a:ext uri="{28A0092B-C50C-407E-A947-70E740481C1C}">
                <a14:useLocalDpi xmlns:a14="http://schemas.microsoft.com/office/drawing/2010/main" val="0"/>
              </a:ext>
            </a:extLst>
          </a:blip>
          <a:srcRect l="25952" t="31183" r="31740" b="22232"/>
          <a:stretch>
            <a:fillRect/>
          </a:stretch>
        </p:blipFill>
        <p:spPr bwMode="auto">
          <a:xfrm>
            <a:off x="5846763" y="1371600"/>
            <a:ext cx="3297237"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7" name="Rectangle 23"/>
          <p:cNvSpPr>
            <a:spLocks noChangeArrowheads="1"/>
          </p:cNvSpPr>
          <p:nvPr/>
        </p:nvSpPr>
        <p:spPr bwMode="auto">
          <a:xfrm>
            <a:off x="0" y="1371600"/>
            <a:ext cx="76200" cy="4724400"/>
          </a:xfrm>
          <a:prstGeom prst="rect">
            <a:avLst/>
          </a:prstGeom>
          <a:solidFill>
            <a:srgbClr val="190A51"/>
          </a:solidFill>
          <a:ln w="9525">
            <a:noFill/>
            <a:miter lim="800000"/>
            <a:headEnd/>
            <a:tailEnd/>
          </a:ln>
        </p:spPr>
        <p:txBody>
          <a:bodyPr wrap="none" anchor="ctr"/>
          <a:lstStyle/>
          <a:p>
            <a:pPr algn="r" eaLnBrk="0" hangingPunct="0">
              <a:defRPr/>
            </a:pPr>
            <a:endParaRPr lang="en-US" sz="2400">
              <a:solidFill>
                <a:srgbClr val="000000"/>
              </a:solidFill>
              <a:latin typeface="Arial" charset="0"/>
              <a:ea typeface="ＭＳ Ｐゴシック" pitchFamily="-94" charset="-128"/>
            </a:endParaRPr>
          </a:p>
        </p:txBody>
      </p:sp>
      <p:sp>
        <p:nvSpPr>
          <p:cNvPr id="1050" name="Rectangle 26"/>
          <p:cNvSpPr>
            <a:spLocks noChangeArrowheads="1"/>
          </p:cNvSpPr>
          <p:nvPr/>
        </p:nvSpPr>
        <p:spPr bwMode="auto">
          <a:xfrm>
            <a:off x="5148064" y="1264613"/>
            <a:ext cx="2002160" cy="5301952"/>
          </a:xfrm>
          <a:prstGeom prst="rect">
            <a:avLst/>
          </a:prstGeom>
          <a:solidFill>
            <a:schemeClr val="bg1"/>
          </a:solidFill>
          <a:ln w="9525">
            <a:noFill/>
            <a:miter lim="800000"/>
            <a:headEnd/>
            <a:tailEnd/>
          </a:ln>
        </p:spPr>
        <p:txBody>
          <a:bodyPr wrap="none" anchor="ctr"/>
          <a:lstStyle/>
          <a:p>
            <a:pPr algn="r" eaLnBrk="0" hangingPunct="0">
              <a:defRPr/>
            </a:pPr>
            <a:endParaRPr lang="en-US" sz="2400">
              <a:solidFill>
                <a:srgbClr val="000000"/>
              </a:solidFill>
              <a:latin typeface="Arial" charset="0"/>
              <a:ea typeface="ＭＳ Ｐゴシック" pitchFamily="-94" charset="-128"/>
            </a:endParaRPr>
          </a:p>
        </p:txBody>
      </p:sp>
      <p:sp>
        <p:nvSpPr>
          <p:cNvPr id="1051" name="Line 27"/>
          <p:cNvSpPr>
            <a:spLocks noChangeShapeType="1"/>
          </p:cNvSpPr>
          <p:nvPr/>
        </p:nvSpPr>
        <p:spPr bwMode="auto">
          <a:xfrm flipH="1">
            <a:off x="5016624" y="6566063"/>
            <a:ext cx="2133600" cy="0"/>
          </a:xfrm>
          <a:prstGeom prst="line">
            <a:avLst/>
          </a:prstGeom>
          <a:noFill/>
          <a:ln w="6350">
            <a:solidFill>
              <a:schemeClr val="tx1"/>
            </a:solidFill>
            <a:round/>
            <a:headEnd/>
            <a:tailEnd/>
          </a:ln>
        </p:spPr>
        <p:txBody>
          <a:bodyPr wrap="none" anchor="ctr"/>
          <a:lstStyle/>
          <a:p>
            <a:pPr algn="r" eaLnBrk="0" hangingPunct="0">
              <a:defRPr/>
            </a:pPr>
            <a:endParaRPr lang="en-US" sz="2400">
              <a:solidFill>
                <a:srgbClr val="000000"/>
              </a:solidFill>
              <a:latin typeface="Arial" charset="0"/>
              <a:ea typeface="ＭＳ Ｐゴシック" pitchFamily="-94" charset="-128"/>
            </a:endParaRPr>
          </a:p>
        </p:txBody>
      </p:sp>
      <p:pic>
        <p:nvPicPr>
          <p:cNvPr id="7" name="Picture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618618" y="135329"/>
            <a:ext cx="2525382" cy="1128783"/>
          </a:xfrm>
          <a:prstGeom prst="rect">
            <a:avLst/>
          </a:prstGeom>
        </p:spPr>
      </p:pic>
    </p:spTree>
    <p:extLst>
      <p:ext uri="{BB962C8B-B14F-4D97-AF65-F5344CB8AC3E}">
        <p14:creationId xmlns:p14="http://schemas.microsoft.com/office/powerpoint/2010/main" val="2337905186"/>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94" charset="-128"/>
          <a:cs typeface="ＭＳ Ｐゴシック" pitchFamily="-94" charset="-128"/>
        </a:defRPr>
      </a:lvl2pPr>
      <a:lvl3pPr algn="ctr" rtl="0" eaLnBrk="0" fontAlgn="base" hangingPunct="0">
        <a:spcBef>
          <a:spcPct val="0"/>
        </a:spcBef>
        <a:spcAft>
          <a:spcPct val="0"/>
        </a:spcAft>
        <a:defRPr sz="4400">
          <a:solidFill>
            <a:schemeClr val="tx2"/>
          </a:solidFill>
          <a:latin typeface="Arial" charset="0"/>
          <a:ea typeface="ＭＳ Ｐゴシック" pitchFamily="-94" charset="-128"/>
          <a:cs typeface="ＭＳ Ｐゴシック" pitchFamily="-94" charset="-128"/>
        </a:defRPr>
      </a:lvl3pPr>
      <a:lvl4pPr algn="ctr" rtl="0" eaLnBrk="0" fontAlgn="base" hangingPunct="0">
        <a:spcBef>
          <a:spcPct val="0"/>
        </a:spcBef>
        <a:spcAft>
          <a:spcPct val="0"/>
        </a:spcAft>
        <a:defRPr sz="4400">
          <a:solidFill>
            <a:schemeClr val="tx2"/>
          </a:solidFill>
          <a:latin typeface="Arial" charset="0"/>
          <a:ea typeface="ＭＳ Ｐゴシック" pitchFamily="-94" charset="-128"/>
          <a:cs typeface="ＭＳ Ｐゴシック" pitchFamily="-94" charset="-128"/>
        </a:defRPr>
      </a:lvl4pPr>
      <a:lvl5pPr algn="ctr" rtl="0" eaLnBrk="0" fontAlgn="base" hangingPunct="0">
        <a:spcBef>
          <a:spcPct val="0"/>
        </a:spcBef>
        <a:spcAft>
          <a:spcPct val="0"/>
        </a:spcAft>
        <a:defRPr sz="4400">
          <a:solidFill>
            <a:schemeClr val="tx2"/>
          </a:solidFill>
          <a:latin typeface="Arial" charset="0"/>
          <a:ea typeface="ＭＳ Ｐゴシック" pitchFamily="-94" charset="-128"/>
          <a:cs typeface="ＭＳ Ｐゴシック" pitchFamily="-94" charset="-128"/>
        </a:defRPr>
      </a:lvl5pPr>
      <a:lvl6pPr marL="457200" algn="ctr" rtl="0" fontAlgn="base">
        <a:spcBef>
          <a:spcPct val="0"/>
        </a:spcBef>
        <a:spcAft>
          <a:spcPct val="0"/>
        </a:spcAft>
        <a:defRPr sz="4400">
          <a:solidFill>
            <a:schemeClr val="tx2"/>
          </a:solidFill>
          <a:latin typeface="Arial" charset="0"/>
          <a:ea typeface="ＭＳ Ｐゴシック" pitchFamily="-94" charset="-128"/>
          <a:cs typeface="ＭＳ Ｐゴシック" pitchFamily="-94" charset="-128"/>
        </a:defRPr>
      </a:lvl6pPr>
      <a:lvl7pPr marL="914400" algn="ctr" rtl="0" fontAlgn="base">
        <a:spcBef>
          <a:spcPct val="0"/>
        </a:spcBef>
        <a:spcAft>
          <a:spcPct val="0"/>
        </a:spcAft>
        <a:defRPr sz="4400">
          <a:solidFill>
            <a:schemeClr val="tx2"/>
          </a:solidFill>
          <a:latin typeface="Arial" charset="0"/>
          <a:ea typeface="ＭＳ Ｐゴシック" pitchFamily="-94" charset="-128"/>
          <a:cs typeface="ＭＳ Ｐゴシック" pitchFamily="-94" charset="-128"/>
        </a:defRPr>
      </a:lvl7pPr>
      <a:lvl8pPr marL="1371600" algn="ctr" rtl="0" fontAlgn="base">
        <a:spcBef>
          <a:spcPct val="0"/>
        </a:spcBef>
        <a:spcAft>
          <a:spcPct val="0"/>
        </a:spcAft>
        <a:defRPr sz="4400">
          <a:solidFill>
            <a:schemeClr val="tx2"/>
          </a:solidFill>
          <a:latin typeface="Arial" charset="0"/>
          <a:ea typeface="ＭＳ Ｐゴシック" pitchFamily="-94" charset="-128"/>
          <a:cs typeface="ＭＳ Ｐゴシック" pitchFamily="-94" charset="-128"/>
        </a:defRPr>
      </a:lvl8pPr>
      <a:lvl9pPr marL="1828800" algn="ctr" rtl="0" fontAlgn="base">
        <a:spcBef>
          <a:spcPct val="0"/>
        </a:spcBef>
        <a:spcAft>
          <a:spcPct val="0"/>
        </a:spcAft>
        <a:defRPr sz="4400">
          <a:solidFill>
            <a:schemeClr val="tx2"/>
          </a:solidFill>
          <a:latin typeface="Arial" charset="0"/>
          <a:ea typeface="ＭＳ Ｐゴシック" pitchFamily="-94" charset="-128"/>
          <a:cs typeface="ＭＳ Ｐゴシック" pitchFamily="-94"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39.emf"/><Relationship Id="rId5" Type="http://schemas.openxmlformats.org/officeDocument/2006/relationships/oleObject" Target="../embeddings/oleObject1.bin"/><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osha.gov/pls/oshaweb/owalink.query_links?src_doc_type=STANDARDS&amp;src_unique_file=1926_0501&amp;src_anchor_name=1926.501(b)(1)"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hyperlink" Target="https://www.osha.gov/pls/oshaweb/owalink.query_links?src_doc_type=STANDARDS&amp;src_unique_file=1926_0501&amp;src_anchor_name=1926.501(b)(4)(i)"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50.jpg"/><Relationship Id="rId4" Type="http://schemas.openxmlformats.org/officeDocument/2006/relationships/image" Target="../media/image49.jpg"/></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53.emf"/><Relationship Id="rId4" Type="http://schemas.openxmlformats.org/officeDocument/2006/relationships/image" Target="../media/image52.jpe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55.jpeg"/><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58.jpeg"/><Relationship Id="rId4" Type="http://schemas.openxmlformats.org/officeDocument/2006/relationships/image" Target="../media/image57.jpg"/></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61.jpeg"/></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6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endParaRPr lang="en-US" dirty="0">
              <a:ea typeface="ＭＳ Ｐゴシック" pitchFamily="34" charset="-128"/>
            </a:endParaRPr>
          </a:p>
        </p:txBody>
      </p:sp>
      <p:pic>
        <p:nvPicPr>
          <p:cNvPr id="6147" name="Picture 3" descr="whiteskylightdayton-4 copy.jpg"/>
          <p:cNvPicPr>
            <a:picLocks noChangeAspect="1"/>
          </p:cNvPicPr>
          <p:nvPr/>
        </p:nvPicPr>
        <p:blipFill>
          <a:blip r:embed="rId2" cstate="print"/>
          <a:srcRect/>
          <a:stretch>
            <a:fillRect/>
          </a:stretch>
        </p:blipFill>
        <p:spPr bwMode="auto">
          <a:xfrm>
            <a:off x="-203200" y="0"/>
            <a:ext cx="9559925" cy="6858000"/>
          </a:xfrm>
          <a:prstGeom prst="rect">
            <a:avLst/>
          </a:prstGeom>
          <a:noFill/>
          <a:ln w="9525">
            <a:noFill/>
            <a:miter lim="800000"/>
            <a:headEnd/>
            <a:tailEnd/>
          </a:ln>
        </p:spPr>
      </p:pic>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back3.jpg"/>
          <p:cNvPicPr>
            <a:picLocks noChangeAspect="1"/>
          </p:cNvPicPr>
          <p:nvPr/>
        </p:nvPicPr>
        <p:blipFill>
          <a:blip r:embed="rId2" cstate="print"/>
          <a:srcRect/>
          <a:stretch>
            <a:fillRect/>
          </a:stretch>
        </p:blipFill>
        <p:spPr bwMode="auto">
          <a:xfrm>
            <a:off x="0" y="-304800"/>
            <a:ext cx="9144000" cy="7065963"/>
          </a:xfrm>
          <a:prstGeom prst="rect">
            <a:avLst/>
          </a:prstGeom>
          <a:noFill/>
          <a:ln w="9525">
            <a:noFill/>
            <a:miter lim="800000"/>
            <a:headEnd/>
            <a:tailEnd/>
          </a:ln>
        </p:spPr>
      </p:pic>
      <p:sp>
        <p:nvSpPr>
          <p:cNvPr id="18435" name="Title 1"/>
          <p:cNvSpPr>
            <a:spLocks noGrp="1"/>
          </p:cNvSpPr>
          <p:nvPr>
            <p:ph type="title"/>
          </p:nvPr>
        </p:nvSpPr>
        <p:spPr>
          <a:xfrm>
            <a:off x="457200" y="533400"/>
            <a:ext cx="8229600" cy="1143000"/>
          </a:xfrm>
        </p:spPr>
        <p:txBody>
          <a:bodyPr/>
          <a:lstStyle/>
          <a:p>
            <a:pPr eaLnBrk="1" hangingPunct="1"/>
            <a:r>
              <a:rPr lang="en-US" b="1" dirty="0">
                <a:ea typeface="ＭＳ Ｐゴシック" pitchFamily="34" charset="-128"/>
              </a:rPr>
              <a:t>Inspect roof membrane</a:t>
            </a:r>
          </a:p>
        </p:txBody>
      </p:sp>
      <p:pic>
        <p:nvPicPr>
          <p:cNvPr id="18436" name="Picture 2"/>
          <p:cNvPicPr>
            <a:picLocks noGrp="1" noChangeAspect="1" noChangeArrowheads="1"/>
          </p:cNvPicPr>
          <p:nvPr>
            <p:ph sz="half" idx="2"/>
          </p:nvPr>
        </p:nvPicPr>
        <p:blipFill>
          <a:blip r:embed="rId3" cstate="print"/>
          <a:srcRect t="-15469" b="-15469"/>
          <a:stretch>
            <a:fillRect/>
          </a:stretch>
        </p:blipFill>
        <p:spPr>
          <a:xfrm>
            <a:off x="457200" y="1752600"/>
            <a:ext cx="4040188" cy="3951288"/>
          </a:xfrm>
        </p:spPr>
      </p:pic>
      <p:pic>
        <p:nvPicPr>
          <p:cNvPr id="1536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1882140"/>
            <a:ext cx="3512820" cy="351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20483" name="Title 7"/>
          <p:cNvSpPr>
            <a:spLocks noGrp="1"/>
          </p:cNvSpPr>
          <p:nvPr>
            <p:ph type="title"/>
          </p:nvPr>
        </p:nvSpPr>
        <p:spPr>
          <a:xfrm>
            <a:off x="457200" y="609600"/>
            <a:ext cx="8229600" cy="1143000"/>
          </a:xfrm>
        </p:spPr>
        <p:txBody>
          <a:bodyPr/>
          <a:lstStyle/>
          <a:p>
            <a:pPr eaLnBrk="1" hangingPunct="1"/>
            <a:r>
              <a:rPr lang="en-US" sz="4000" b="1" dirty="0">
                <a:ea typeface="ＭＳ Ｐゴシック" pitchFamily="34" charset="-128"/>
              </a:rPr>
              <a:t>Inspect edge securement</a:t>
            </a:r>
          </a:p>
        </p:txBody>
      </p:sp>
      <p:pic>
        <p:nvPicPr>
          <p:cNvPr id="7170"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640499"/>
            <a:ext cx="4040188" cy="302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Content Placeholder 6" descr="C:\Documents and Settings\Jon\My Documents\My Pictures\PCS 8-21-08\8-21-08 036.jpg"/>
          <p:cNvPicPr>
            <a:picLocks noGrp="1"/>
          </p:cNvPicPr>
          <p:nvPr>
            <p:ph sz="quarter" idx="4"/>
          </p:nvPr>
        </p:nvPicPr>
        <p:blipFill>
          <a:blip r:embed="rId4" cstate="print"/>
          <a:srcRect/>
          <a:stretch>
            <a:fillRect/>
          </a:stretch>
        </p:blipFill>
        <p:spPr bwMode="auto">
          <a:xfrm>
            <a:off x="4648200" y="2667000"/>
            <a:ext cx="3962400" cy="2971800"/>
          </a:xfrm>
          <a:prstGeom prst="rect">
            <a:avLst/>
          </a:prstGeom>
          <a:noFill/>
          <a:ln w="9525">
            <a:noFill/>
            <a:miter lim="800000"/>
            <a:headEnd/>
            <a:tailEnd/>
          </a:ln>
        </p:spPr>
      </p:pic>
    </p:spTree>
  </p:cSld>
  <p:clrMapOvr>
    <a:masterClrMapping/>
  </p:clrMapOvr>
  <p:transition>
    <p:wipe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6"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21507" name="Title 1"/>
          <p:cNvSpPr>
            <a:spLocks noGrp="1"/>
          </p:cNvSpPr>
          <p:nvPr>
            <p:ph type="title"/>
          </p:nvPr>
        </p:nvSpPr>
        <p:spPr>
          <a:xfrm>
            <a:off x="457200" y="381000"/>
            <a:ext cx="8382000" cy="609600"/>
          </a:xfrm>
        </p:spPr>
        <p:txBody>
          <a:bodyPr/>
          <a:lstStyle/>
          <a:p>
            <a:pPr algn="ctr" eaLnBrk="1" hangingPunct="1"/>
            <a:r>
              <a:rPr lang="en-US" sz="2400" dirty="0">
                <a:ea typeface="ＭＳ Ｐゴシック" pitchFamily="34" charset="-128"/>
              </a:rPr>
              <a:t>Edge securement failing allowing roof to be blown off </a:t>
            </a:r>
          </a:p>
        </p:txBody>
      </p:sp>
      <p:pic>
        <p:nvPicPr>
          <p:cNvPr id="21508" name="Picture 2" descr="Y:\## Jon's Documents ##\Jon's Pictures\1 - COTTERMAN PICTURES\2013 Slide Show Folder\9-15-08 003.jpg"/>
          <p:cNvPicPr>
            <a:picLocks noGrp="1" noChangeAspect="1" noChangeArrowheads="1"/>
          </p:cNvPicPr>
          <p:nvPr>
            <p:ph type="pic" idx="1"/>
          </p:nvPr>
        </p:nvPicPr>
        <p:blipFill>
          <a:blip r:embed="rId3" cstate="print"/>
          <a:srcRect/>
          <a:stretch>
            <a:fillRect/>
          </a:stretch>
        </p:blipFill>
        <p:spPr>
          <a:xfrm>
            <a:off x="1905000" y="1371600"/>
            <a:ext cx="5283200" cy="3962400"/>
          </a:xfrm>
          <a:ln w="38100">
            <a:solidFill>
              <a:schemeClr val="tx1"/>
            </a:solidFill>
          </a:ln>
        </p:spPr>
      </p:pic>
      <p:sp>
        <p:nvSpPr>
          <p:cNvPr id="5" name="Title 1"/>
          <p:cNvSpPr txBox="1">
            <a:spLocks/>
          </p:cNvSpPr>
          <p:nvPr/>
        </p:nvSpPr>
        <p:spPr>
          <a:xfrm>
            <a:off x="2438400" y="4919663"/>
            <a:ext cx="5486400" cy="566737"/>
          </a:xfrm>
          <a:prstGeom prst="rect">
            <a:avLst/>
          </a:prstGeom>
        </p:spPr>
        <p:txBody>
          <a:bodyPr anchor="b"/>
          <a:lstStyle/>
          <a:p>
            <a:pPr defTabSz="457200" fontAlgn="auto">
              <a:spcAft>
                <a:spcPts val="0"/>
              </a:spcAft>
              <a:defRPr/>
            </a:pPr>
            <a:endParaRPr lang="en-US" sz="3200" b="1" dirty="0">
              <a:latin typeface="+mj-lt"/>
              <a:ea typeface="+mj-ea"/>
              <a:cs typeface="+mj-cs"/>
            </a:endParaRPr>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22531" name="Title 4"/>
          <p:cNvSpPr>
            <a:spLocks noGrp="1"/>
          </p:cNvSpPr>
          <p:nvPr>
            <p:ph type="title"/>
          </p:nvPr>
        </p:nvSpPr>
        <p:spPr>
          <a:xfrm>
            <a:off x="457200" y="152400"/>
            <a:ext cx="8229600" cy="1143000"/>
          </a:xfrm>
        </p:spPr>
        <p:txBody>
          <a:bodyPr/>
          <a:lstStyle/>
          <a:p>
            <a:pPr eaLnBrk="1" hangingPunct="1"/>
            <a:r>
              <a:rPr lang="en-US" b="1" dirty="0">
                <a:ea typeface="ＭＳ Ｐゴシック" pitchFamily="34" charset="-128"/>
              </a:rPr>
              <a:t>Inspect HVAC units and fans</a:t>
            </a:r>
          </a:p>
        </p:txBody>
      </p:sp>
      <p:pic>
        <p:nvPicPr>
          <p:cNvPr id="22532" name="Picture 2"/>
          <p:cNvPicPr>
            <a:picLocks noGrp="1" noChangeAspect="1" noChangeArrowheads="1"/>
          </p:cNvPicPr>
          <p:nvPr>
            <p:ph sz="half" idx="1"/>
          </p:nvPr>
        </p:nvPicPr>
        <p:blipFill>
          <a:blip r:embed="rId3" cstate="print"/>
          <a:srcRect l="-9621" r="-9621"/>
          <a:stretch>
            <a:fillRect/>
          </a:stretch>
        </p:blipFill>
        <p:spPr>
          <a:xfrm>
            <a:off x="838200" y="1447800"/>
            <a:ext cx="3671888" cy="4114800"/>
          </a:xfrm>
        </p:spPr>
      </p:pic>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9140" y="1600200"/>
            <a:ext cx="373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8"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12291" name="Text Placeholder 6"/>
          <p:cNvSpPr>
            <a:spLocks noGrp="1"/>
          </p:cNvSpPr>
          <p:nvPr>
            <p:ph type="body" idx="1"/>
          </p:nvPr>
        </p:nvSpPr>
        <p:spPr>
          <a:xfrm>
            <a:off x="457200" y="1295400"/>
            <a:ext cx="8229600" cy="457200"/>
          </a:xfrm>
        </p:spPr>
        <p:txBody>
          <a:bodyPr/>
          <a:lstStyle/>
          <a:p>
            <a:pPr algn="ctr" eaLnBrk="1" hangingPunct="1"/>
            <a:r>
              <a:rPr lang="en-US" dirty="0">
                <a:ea typeface="ＭＳ Ｐゴシック" pitchFamily="34" charset="-128"/>
              </a:rPr>
              <a:t>	</a:t>
            </a:r>
          </a:p>
        </p:txBody>
      </p:sp>
      <p:sp>
        <p:nvSpPr>
          <p:cNvPr id="12294" name="Title 7"/>
          <p:cNvSpPr>
            <a:spLocks noGrp="1"/>
          </p:cNvSpPr>
          <p:nvPr>
            <p:ph type="title"/>
          </p:nvPr>
        </p:nvSpPr>
        <p:spPr/>
        <p:txBody>
          <a:bodyPr/>
          <a:lstStyle/>
          <a:p>
            <a:pPr eaLnBrk="1" hangingPunct="1"/>
            <a:r>
              <a:rPr lang="en-US" b="1" dirty="0">
                <a:ea typeface="ＭＳ Ｐゴシック" pitchFamily="34" charset="-128"/>
              </a:rPr>
              <a:t>Overview pictures provide the overall condition of the roof</a:t>
            </a:r>
            <a:endParaRPr lang="en-US" dirty="0">
              <a:ea typeface="ＭＳ Ｐゴシック" pitchFamily="34" charset="-128"/>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5300" y="1600200"/>
            <a:ext cx="561340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23555" name="Title 4"/>
          <p:cNvSpPr>
            <a:spLocks noGrp="1"/>
          </p:cNvSpPr>
          <p:nvPr>
            <p:ph type="title"/>
          </p:nvPr>
        </p:nvSpPr>
        <p:spPr>
          <a:xfrm>
            <a:off x="457200" y="-76200"/>
            <a:ext cx="8229600" cy="1143000"/>
          </a:xfrm>
        </p:spPr>
        <p:txBody>
          <a:bodyPr/>
          <a:lstStyle/>
          <a:p>
            <a:pPr eaLnBrk="1" hangingPunct="1"/>
            <a:r>
              <a:rPr lang="en-US" sz="3200" b="1" dirty="0">
                <a:ea typeface="ＭＳ Ｐゴシック" pitchFamily="34" charset="-128"/>
              </a:rPr>
              <a:t>SAMPLE INSPECTION REPORT</a:t>
            </a: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6402" y="1447800"/>
            <a:ext cx="3970174" cy="4024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descr="C:\Users\nhess.COTTERMANROOFIN\Desktop\Dannon Roof Inspection - PDF Format with Rating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1470660"/>
            <a:ext cx="3120736"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a:t>“Proactive roof maintenance extends the lifetime of your roof by 30%-100%”</a:t>
            </a:r>
          </a:p>
        </p:txBody>
      </p:sp>
      <p:sp>
        <p:nvSpPr>
          <p:cNvPr id="7" name="Title 1"/>
          <p:cNvSpPr txBox="1">
            <a:spLocks/>
          </p:cNvSpPr>
          <p:nvPr/>
        </p:nvSpPr>
        <p:spPr bwMode="auto">
          <a:xfrm>
            <a:off x="685800" y="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National Roofing Contractors Association Claims</a:t>
            </a: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a:t>Reduce emergency expenses- travel time costs, temporary repairs, multiple trips</a:t>
            </a:r>
          </a:p>
          <a:p>
            <a:r>
              <a:rPr lang="en-US" dirty="0"/>
              <a:t>One year guarantee protection</a:t>
            </a:r>
          </a:p>
          <a:p>
            <a:r>
              <a:rPr lang="en-US" dirty="0"/>
              <a:t>Limit potential liabilities</a:t>
            </a:r>
          </a:p>
          <a:p>
            <a:r>
              <a:rPr lang="en-US" dirty="0"/>
              <a:t>Costly interruptions of operations</a:t>
            </a:r>
          </a:p>
        </p:txBody>
      </p:sp>
      <p:sp>
        <p:nvSpPr>
          <p:cNvPr id="6" name="Title 1"/>
          <p:cNvSpPr txBox="1">
            <a:spLocks/>
          </p:cNvSpPr>
          <p:nvPr/>
        </p:nvSpPr>
        <p:spPr bwMode="auto">
          <a:xfrm>
            <a:off x="685800" y="1524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i="1">
                <a:solidFill>
                  <a:srgbClr val="00B050"/>
                </a:solidFill>
              </a:rPr>
              <a:t>It Makes $ense</a:t>
            </a:r>
            <a:endParaRPr lang="en-US" dirty="0"/>
          </a:p>
        </p:txBody>
      </p:sp>
    </p:spTree>
  </p:cSld>
  <p:clrMapOvr>
    <a:masterClrMapping/>
  </p:clrMapOvr>
  <p:transition spd="slow">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pPr marL="0" indent="0" algn="ctr">
              <a:buNone/>
            </a:pPr>
            <a:r>
              <a:rPr lang="en-US" sz="6000" b="1" dirty="0"/>
              <a:t>QUESTIONS ?</a:t>
            </a:r>
          </a:p>
        </p:txBody>
      </p:sp>
    </p:spTree>
    <p:extLst>
      <p:ext uri="{BB962C8B-B14F-4D97-AF65-F5344CB8AC3E}">
        <p14:creationId xmlns:p14="http://schemas.microsoft.com/office/powerpoint/2010/main" val="935747749"/>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9" name="Title 8"/>
          <p:cNvSpPr>
            <a:spLocks noGrp="1"/>
          </p:cNvSpPr>
          <p:nvPr>
            <p:ph type="title"/>
          </p:nvPr>
        </p:nvSpPr>
        <p:spPr/>
        <p:txBody>
          <a:bodyPr/>
          <a:lstStyle/>
          <a:p>
            <a:r>
              <a:rPr lang="en-US" b="1" dirty="0"/>
              <a:t>Understanding Your Warranty</a:t>
            </a:r>
          </a:p>
        </p:txBody>
      </p:sp>
      <p:sp>
        <p:nvSpPr>
          <p:cNvPr id="10" name="Content Placeholder 9"/>
          <p:cNvSpPr>
            <a:spLocks noGrp="1"/>
          </p:cNvSpPr>
          <p:nvPr>
            <p:ph idx="1"/>
          </p:nvPr>
        </p:nvSpPr>
        <p:spPr/>
        <p:txBody>
          <a:bodyPr/>
          <a:lstStyle/>
          <a:p>
            <a:r>
              <a:rPr lang="en-US" dirty="0"/>
              <a:t>Your roof warranty specifies</a:t>
            </a:r>
          </a:p>
          <a:p>
            <a:pPr lvl="1"/>
            <a:r>
              <a:rPr lang="en-US" dirty="0"/>
              <a:t>Type of roof system </a:t>
            </a:r>
          </a:p>
          <a:p>
            <a:pPr lvl="1"/>
            <a:r>
              <a:rPr lang="en-US" dirty="0"/>
              <a:t>Duration of coverage</a:t>
            </a:r>
          </a:p>
          <a:p>
            <a:pPr lvl="1"/>
            <a:r>
              <a:rPr lang="en-US" dirty="0"/>
              <a:t>Warranty Number </a:t>
            </a:r>
          </a:p>
          <a:p>
            <a:pPr lvl="1"/>
            <a:r>
              <a:rPr lang="en-US" dirty="0"/>
              <a:t>Terms, Conditions and Limitations</a:t>
            </a:r>
          </a:p>
          <a:p>
            <a:pPr lvl="1"/>
            <a:r>
              <a:rPr lang="en-US" dirty="0"/>
              <a:t>Manufacturer’s contact info</a:t>
            </a:r>
          </a:p>
        </p:txBody>
      </p:sp>
    </p:spTree>
    <p:extLst>
      <p:ext uri="{BB962C8B-B14F-4D97-AF65-F5344CB8AC3E}">
        <p14:creationId xmlns:p14="http://schemas.microsoft.com/office/powerpoint/2010/main" val="286899263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a:xfrm>
            <a:off x="457200" y="228600"/>
            <a:ext cx="8229600" cy="1143000"/>
          </a:xfrm>
        </p:spPr>
        <p:txBody>
          <a:bodyPr/>
          <a:lstStyle/>
          <a:p>
            <a:pPr eaLnBrk="1" hangingPunct="1"/>
            <a:endParaRPr lang="en-US" sz="2000" dirty="0">
              <a:latin typeface="Gotham" charset="0"/>
              <a:ea typeface="ＭＳ Ｐゴシック" pitchFamily="34" charset="-128"/>
            </a:endParaRPr>
          </a:p>
        </p:txBody>
      </p:sp>
      <p:pic>
        <p:nvPicPr>
          <p:cNvPr id="7" name="Picture 4"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2" name="Content Placeholder 1"/>
          <p:cNvSpPr>
            <a:spLocks noGrp="1"/>
          </p:cNvSpPr>
          <p:nvPr>
            <p:ph idx="1"/>
          </p:nvPr>
        </p:nvSpPr>
        <p:spPr>
          <a:xfrm>
            <a:off x="381000" y="1752600"/>
            <a:ext cx="8229600" cy="4525963"/>
          </a:xfrm>
        </p:spPr>
        <p:txBody>
          <a:bodyPr/>
          <a:lstStyle/>
          <a:p>
            <a:r>
              <a:rPr lang="en-US" dirty="0"/>
              <a:t>Extending the Life of Your Roof</a:t>
            </a:r>
          </a:p>
          <a:p>
            <a:r>
              <a:rPr lang="en-US" dirty="0"/>
              <a:t>Roof Asset Management </a:t>
            </a:r>
          </a:p>
          <a:p>
            <a:r>
              <a:rPr lang="en-US" dirty="0"/>
              <a:t>Fall Protection </a:t>
            </a:r>
          </a:p>
          <a:p>
            <a:r>
              <a:rPr lang="en-US" dirty="0"/>
              <a:t>Building Code, R Value, and Good Roofing Practices</a:t>
            </a:r>
          </a:p>
          <a:p>
            <a:r>
              <a:rPr lang="en-US" dirty="0"/>
              <a:t>Technology and Capabilities</a:t>
            </a:r>
          </a:p>
          <a:p>
            <a:pPr marL="0" indent="0">
              <a:buNone/>
            </a:pPr>
            <a:endParaRPr lang="en-US" dirty="0"/>
          </a:p>
        </p:txBody>
      </p:sp>
      <p:sp>
        <p:nvSpPr>
          <p:cNvPr id="8" name="Title 1"/>
          <p:cNvSpPr txBox="1">
            <a:spLocks/>
          </p:cNvSpPr>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b="1" dirty="0">
                <a:ea typeface="ＭＳ Ｐゴシック" pitchFamily="34" charset="-128"/>
              </a:rPr>
              <a:t>Dayton IFMA</a:t>
            </a:r>
          </a:p>
          <a:p>
            <a:pPr eaLnBrk="1" hangingPunct="1"/>
            <a:r>
              <a:rPr lang="en-US" b="1" dirty="0">
                <a:ea typeface="ＭＳ Ｐゴシック" pitchFamily="34" charset="-128"/>
              </a:rPr>
              <a:t>Key Points</a:t>
            </a:r>
          </a:p>
        </p:txBody>
      </p:sp>
    </p:spTree>
  </p:cSld>
  <p:clrMapOvr>
    <a:masterClrMapping/>
  </p:clrMapOvr>
  <p:transition>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pic>
        <p:nvPicPr>
          <p:cNvPr id="7"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a:xfrm>
            <a:off x="381000" y="2255837"/>
            <a:ext cx="8229600" cy="4525963"/>
          </a:xfrm>
        </p:spPr>
        <p:txBody>
          <a:bodyPr/>
          <a:lstStyle/>
          <a:p>
            <a:r>
              <a:rPr lang="en-US" dirty="0"/>
              <a:t>Field sheets, flashings, components provided by manufacturer</a:t>
            </a:r>
          </a:p>
          <a:p>
            <a:r>
              <a:rPr lang="en-US" dirty="0"/>
              <a:t>Material defects</a:t>
            </a:r>
          </a:p>
          <a:p>
            <a:r>
              <a:rPr lang="en-US" dirty="0"/>
              <a:t>Workmanship</a:t>
            </a:r>
          </a:p>
          <a:p>
            <a:pPr marL="0" indent="0">
              <a:buNone/>
            </a:pPr>
            <a:endParaRPr lang="en-US" dirty="0"/>
          </a:p>
          <a:p>
            <a:pPr marL="0" indent="0">
              <a:buNone/>
            </a:pPr>
            <a:endParaRPr lang="en-US" dirty="0"/>
          </a:p>
        </p:txBody>
      </p:sp>
      <p:sp>
        <p:nvSpPr>
          <p:cNvPr id="10" name="Title 8"/>
          <p:cNvSpPr txBox="1">
            <a:spLocks/>
          </p:cNvSpPr>
          <p:nvPr/>
        </p:nvSpPr>
        <p:spPr bwMode="auto">
          <a:xfrm>
            <a:off x="647700" y="457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What the typical manufacturer’s warranty covers</a:t>
            </a:r>
            <a:endParaRPr lang="en-US" dirty="0"/>
          </a:p>
        </p:txBody>
      </p:sp>
    </p:spTree>
    <p:extLst>
      <p:ext uri="{BB962C8B-B14F-4D97-AF65-F5344CB8AC3E}">
        <p14:creationId xmlns:p14="http://schemas.microsoft.com/office/powerpoint/2010/main" val="1449031468"/>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back2.jpg"/>
          <p:cNvPicPr>
            <a:picLocks noChangeAspect="1"/>
          </p:cNvPicPr>
          <p:nvPr/>
        </p:nvPicPr>
        <p:blipFill>
          <a:blip r:embed="rId2" cstate="print"/>
          <a:srcRect/>
          <a:stretch>
            <a:fillRect/>
          </a:stretch>
        </p:blipFill>
        <p:spPr bwMode="auto">
          <a:xfrm>
            <a:off x="7620" y="-238443"/>
            <a:ext cx="9144000" cy="7065963"/>
          </a:xfrm>
          <a:prstGeom prst="rect">
            <a:avLst/>
          </a:prstGeom>
          <a:noFill/>
          <a:ln w="9525">
            <a:noFill/>
            <a:miter lim="800000"/>
            <a:headEnd/>
            <a:tailEnd/>
          </a:ln>
        </p:spPr>
      </p:pic>
      <p:sp>
        <p:nvSpPr>
          <p:cNvPr id="6" name="Title 1"/>
          <p:cNvSpPr txBox="1">
            <a:spLocks/>
          </p:cNvSpPr>
          <p:nvPr/>
        </p:nvSpPr>
        <p:spPr>
          <a:xfrm>
            <a:off x="457200" y="0"/>
            <a:ext cx="8229600" cy="1143000"/>
          </a:xfrm>
          <a:prstGeom prst="rect">
            <a:avLst/>
          </a:prstGeom>
        </p:spPr>
        <p:txBody>
          <a:bodyPr anchor="ctr">
            <a:normAutofit/>
          </a:bodyPr>
          <a:lstStyle/>
          <a:p>
            <a:pPr algn="ctr" defTabSz="457200" fontAlgn="auto">
              <a:spcAft>
                <a:spcPts val="0"/>
              </a:spcAft>
              <a:defRPr/>
            </a:pPr>
            <a:r>
              <a:rPr lang="en-US" sz="4400" b="1" dirty="0">
                <a:latin typeface="+mj-lt"/>
                <a:ea typeface="+mj-ea"/>
                <a:cs typeface="+mj-cs"/>
              </a:rPr>
              <a:t>ON-SITE INSPECTION</a:t>
            </a:r>
          </a:p>
        </p:txBody>
      </p:sp>
      <p:pic>
        <p:nvPicPr>
          <p:cNvPr id="25604" name="Picture 2" descr="Y:\## Jon's Documents ##\Jon's Pictures\1 - COTTERMAN PICTURES\2013 Slide Show Folder\photo.JPG"/>
          <p:cNvPicPr>
            <a:picLocks noGrp="1" noChangeAspect="1" noChangeArrowheads="1"/>
          </p:cNvPicPr>
          <p:nvPr>
            <p:ph type="pic" idx="1"/>
          </p:nvPr>
        </p:nvPicPr>
        <p:blipFill>
          <a:blip r:embed="rId3" cstate="print"/>
          <a:srcRect t="-203" b="-203"/>
          <a:stretch>
            <a:fillRect/>
          </a:stretch>
        </p:blipFill>
        <p:spPr>
          <a:xfrm>
            <a:off x="1792288" y="1143000"/>
            <a:ext cx="5486400" cy="4114800"/>
          </a:xfrm>
        </p:spPr>
      </p:pic>
      <p:sp>
        <p:nvSpPr>
          <p:cNvPr id="25605" name="Text Placeholder 3"/>
          <p:cNvSpPr>
            <a:spLocks noGrp="1"/>
          </p:cNvSpPr>
          <p:nvPr>
            <p:ph type="body" sz="half" idx="2"/>
          </p:nvPr>
        </p:nvSpPr>
        <p:spPr>
          <a:xfrm>
            <a:off x="2590800" y="5410200"/>
            <a:ext cx="4303713" cy="881063"/>
          </a:xfrm>
        </p:spPr>
        <p:txBody>
          <a:bodyPr/>
          <a:lstStyle/>
          <a:p>
            <a:pPr eaLnBrk="1" hangingPunct="1"/>
            <a:r>
              <a:rPr lang="en-US" sz="1600" b="1">
                <a:ea typeface="ＭＳ Ｐゴシック" pitchFamily="34" charset="-128"/>
              </a:rPr>
              <a:t>REVIEWING WALL DETAILS TO COMPLY WITH    </a:t>
            </a:r>
            <a:br>
              <a:rPr lang="en-US" sz="1600" b="1">
                <a:ea typeface="ＭＳ Ｐゴシック" pitchFamily="34" charset="-128"/>
              </a:rPr>
            </a:br>
            <a:r>
              <a:rPr lang="en-US" sz="1600" b="1">
                <a:ea typeface="ＭＳ Ｐゴシック" pitchFamily="34" charset="-128"/>
              </a:rPr>
              <a:t>       MANUFACTURER’S SPECIFICATIONS</a:t>
            </a:r>
          </a:p>
        </p:txBody>
      </p:sp>
    </p:spTree>
  </p:cSld>
  <p:clrMapOvr>
    <a:masterClrMapping/>
  </p:clrMapOvr>
  <p:transition>
    <p:pull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7"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28675" name="Title 5"/>
          <p:cNvSpPr>
            <a:spLocks noGrp="1"/>
          </p:cNvSpPr>
          <p:nvPr>
            <p:ph type="title"/>
          </p:nvPr>
        </p:nvSpPr>
        <p:spPr/>
        <p:txBody>
          <a:bodyPr/>
          <a:lstStyle/>
          <a:p>
            <a:pPr eaLnBrk="1" hangingPunct="1"/>
            <a:r>
              <a:rPr lang="en-US" sz="5400" b="1" dirty="0">
                <a:ea typeface="ＭＳ Ｐゴシック" pitchFamily="34" charset="-128"/>
              </a:rPr>
              <a:t>WARRANTY REPAIRS</a:t>
            </a:r>
          </a:p>
        </p:txBody>
      </p:sp>
      <p:sp>
        <p:nvSpPr>
          <p:cNvPr id="28676" name="Text Placeholder 6"/>
          <p:cNvSpPr>
            <a:spLocks noGrp="1"/>
          </p:cNvSpPr>
          <p:nvPr>
            <p:ph type="body" idx="1"/>
          </p:nvPr>
        </p:nvSpPr>
        <p:spPr>
          <a:xfrm>
            <a:off x="533400" y="914400"/>
            <a:ext cx="8001000" cy="914400"/>
          </a:xfrm>
        </p:spPr>
        <p:txBody>
          <a:bodyPr/>
          <a:lstStyle/>
          <a:p>
            <a:pPr algn="ctr" eaLnBrk="1" hangingPunct="1"/>
            <a:r>
              <a:rPr lang="en-US">
                <a:ea typeface="ＭＳ Ｐゴシック" pitchFamily="34" charset="-128"/>
              </a:rPr>
              <a:t>VOIDS IN SEAMS BEING REPAIRED</a:t>
            </a:r>
          </a:p>
        </p:txBody>
      </p:sp>
      <p:pic>
        <p:nvPicPr>
          <p:cNvPr id="28677" name="Picture 2" descr="Y:\## Jon's Documents ##\Jon's Pictures\1 - COTTERMAN PICTURES\Proposal Pictures\IMG_1480.JPG"/>
          <p:cNvPicPr>
            <a:picLocks noGrp="1" noChangeAspect="1" noChangeArrowheads="1"/>
          </p:cNvPicPr>
          <p:nvPr>
            <p:ph sz="half" idx="2"/>
          </p:nvPr>
        </p:nvPicPr>
        <p:blipFill>
          <a:blip r:embed="rId3" cstate="print"/>
          <a:srcRect t="-23351" b="-23351"/>
          <a:stretch>
            <a:fillRect/>
          </a:stretch>
        </p:blipFill>
        <p:spPr>
          <a:xfrm>
            <a:off x="457200" y="1828800"/>
            <a:ext cx="4040188" cy="3951288"/>
          </a:xfrm>
        </p:spPr>
      </p:pic>
      <p:pic>
        <p:nvPicPr>
          <p:cNvPr id="28678" name="Picture 2" descr="Y:\## Jon's Documents ##\Jon's Pictures\1 - COTTERMAN PICTURES\EPDM Picture\IMG_2412.JPG"/>
          <p:cNvPicPr>
            <a:picLocks noGrp="1" noChangeAspect="1" noChangeArrowheads="1"/>
          </p:cNvPicPr>
          <p:nvPr>
            <p:ph sz="quarter" idx="4"/>
          </p:nvPr>
        </p:nvPicPr>
        <p:blipFill>
          <a:blip r:embed="rId4" cstate="print"/>
          <a:srcRect t="-23322" b="-23322"/>
          <a:stretch>
            <a:fillRect/>
          </a:stretch>
        </p:blipFill>
        <p:spPr>
          <a:xfrm>
            <a:off x="4645025" y="1828800"/>
            <a:ext cx="4041775" cy="3951288"/>
          </a:xfrm>
        </p:spPr>
      </p:pic>
    </p:spTree>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7"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26627" name="Title 5"/>
          <p:cNvSpPr>
            <a:spLocks noGrp="1"/>
          </p:cNvSpPr>
          <p:nvPr>
            <p:ph type="title"/>
          </p:nvPr>
        </p:nvSpPr>
        <p:spPr/>
        <p:txBody>
          <a:bodyPr/>
          <a:lstStyle/>
          <a:p>
            <a:pPr eaLnBrk="1" hangingPunct="1"/>
            <a:r>
              <a:rPr lang="en-US" b="1">
                <a:solidFill>
                  <a:schemeClr val="bg1"/>
                </a:solidFill>
                <a:ea typeface="ＭＳ Ｐゴシック" pitchFamily="34" charset="-128"/>
              </a:rPr>
              <a:t>WARRANTY REPAIRS</a:t>
            </a:r>
          </a:p>
        </p:txBody>
      </p:sp>
      <p:sp>
        <p:nvSpPr>
          <p:cNvPr id="26628" name="Text Placeholder 6"/>
          <p:cNvSpPr>
            <a:spLocks noGrp="1"/>
          </p:cNvSpPr>
          <p:nvPr>
            <p:ph type="body" idx="1"/>
          </p:nvPr>
        </p:nvSpPr>
        <p:spPr>
          <a:xfrm>
            <a:off x="457200" y="1219200"/>
            <a:ext cx="8458200" cy="533400"/>
          </a:xfrm>
        </p:spPr>
        <p:txBody>
          <a:bodyPr/>
          <a:lstStyle/>
          <a:p>
            <a:pPr algn="ctr" eaLnBrk="1" hangingPunct="1"/>
            <a:r>
              <a:rPr lang="en-US">
                <a:ea typeface="ＭＳ Ｐゴシック" pitchFamily="34" charset="-128"/>
              </a:rPr>
              <a:t>All repairs completed per manufacturer’s specifications </a:t>
            </a:r>
          </a:p>
        </p:txBody>
      </p:sp>
      <p:pic>
        <p:nvPicPr>
          <p:cNvPr id="18434"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209800"/>
            <a:ext cx="4040188" cy="302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209800"/>
            <a:ext cx="4041775" cy="3021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pull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ck2.jpg"/>
          <p:cNvPicPr>
            <a:picLocks noChangeAspect="1"/>
          </p:cNvPicPr>
          <p:nvPr/>
        </p:nvPicPr>
        <p:blipFill>
          <a:blip r:embed="rId2" cstate="print"/>
          <a:srcRect/>
          <a:stretch>
            <a:fillRect/>
          </a:stretch>
        </p:blipFill>
        <p:spPr bwMode="auto">
          <a:xfrm>
            <a:off x="7620" y="-238443"/>
            <a:ext cx="9144000" cy="706596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a:t>Typical Warranty Exclusions</a:t>
            </a:r>
          </a:p>
        </p:txBody>
      </p:sp>
      <p:sp>
        <p:nvSpPr>
          <p:cNvPr id="3" name="Content Placeholder 2"/>
          <p:cNvSpPr>
            <a:spLocks noGrp="1"/>
          </p:cNvSpPr>
          <p:nvPr>
            <p:ph idx="1"/>
          </p:nvPr>
        </p:nvSpPr>
        <p:spPr>
          <a:xfrm>
            <a:off x="464820" y="1371600"/>
            <a:ext cx="8229600" cy="4525963"/>
          </a:xfrm>
        </p:spPr>
        <p:txBody>
          <a:bodyPr/>
          <a:lstStyle/>
          <a:p>
            <a:r>
              <a:rPr lang="en-US" dirty="0"/>
              <a:t>Foot traffic</a:t>
            </a:r>
          </a:p>
          <a:p>
            <a:r>
              <a:rPr lang="en-US" dirty="0"/>
              <a:t>Third Party Damage</a:t>
            </a:r>
          </a:p>
          <a:p>
            <a:r>
              <a:rPr lang="en-US" dirty="0"/>
              <a:t>Acts of God</a:t>
            </a:r>
          </a:p>
          <a:p>
            <a:r>
              <a:rPr lang="en-US" dirty="0"/>
              <a:t>Structural movement </a:t>
            </a:r>
          </a:p>
          <a:p>
            <a:r>
              <a:rPr lang="en-US" dirty="0"/>
              <a:t>Alterations to roof that do not meet specs</a:t>
            </a:r>
          </a:p>
          <a:p>
            <a:r>
              <a:rPr lang="en-US" dirty="0"/>
              <a:t>Use of products not provided by manufacturer </a:t>
            </a:r>
          </a:p>
          <a:p>
            <a:r>
              <a:rPr lang="en-US" dirty="0"/>
              <a:t>Condensation/Moisture entering the roof system</a:t>
            </a:r>
          </a:p>
        </p:txBody>
      </p:sp>
    </p:spTree>
    <p:extLst>
      <p:ext uri="{BB962C8B-B14F-4D97-AF65-F5344CB8AC3E}">
        <p14:creationId xmlns:p14="http://schemas.microsoft.com/office/powerpoint/2010/main" val="259320247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back3.jpg"/>
          <p:cNvPicPr>
            <a:picLocks noChangeAspect="1"/>
          </p:cNvPicPr>
          <p:nvPr/>
        </p:nvPicPr>
        <p:blipFill>
          <a:blip r:embed="rId2" cstate="print"/>
          <a:srcRect/>
          <a:stretch>
            <a:fillRect/>
          </a:stretch>
        </p:blipFill>
        <p:spPr bwMode="auto">
          <a:xfrm>
            <a:off x="0" y="-304800"/>
            <a:ext cx="9144000" cy="7065963"/>
          </a:xfrm>
          <a:prstGeom prst="rect">
            <a:avLst/>
          </a:prstGeom>
          <a:noFill/>
          <a:ln w="9525">
            <a:noFill/>
            <a:miter lim="800000"/>
            <a:headEnd/>
            <a:tailEnd/>
          </a:ln>
        </p:spPr>
      </p:pic>
      <p:sp>
        <p:nvSpPr>
          <p:cNvPr id="2" name="Title 1"/>
          <p:cNvSpPr>
            <a:spLocks noGrp="1"/>
          </p:cNvSpPr>
          <p:nvPr>
            <p:ph type="title"/>
          </p:nvPr>
        </p:nvSpPr>
        <p:spPr>
          <a:xfrm>
            <a:off x="457200" y="-152400"/>
            <a:ext cx="8229600" cy="1143000"/>
          </a:xfrm>
        </p:spPr>
        <p:txBody>
          <a:bodyPr/>
          <a:lstStyle/>
          <a:p>
            <a:r>
              <a:rPr lang="en-US" b="1" dirty="0"/>
              <a:t>WARRANTY EXCLUSION PICTURES</a:t>
            </a: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799" y="914400"/>
            <a:ext cx="3581399" cy="2677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descr="\\SBS2011-FS1\Office_Public\1 Repair Pictures 2013\Dannon wo 6154 RG 3-20-13\100_21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886652"/>
            <a:ext cx="3597275" cy="269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840755"/>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back7.jpg"/>
          <p:cNvPicPr>
            <a:picLocks noChangeAspect="1"/>
          </p:cNvPicPr>
          <p:nvPr/>
        </p:nvPicPr>
        <p:blipFill>
          <a:blip r:embed="rId2" cstate="print"/>
          <a:srcRect/>
          <a:stretch>
            <a:fillRect/>
          </a:stretch>
        </p:blipFill>
        <p:spPr bwMode="auto">
          <a:xfrm>
            <a:off x="-93980" y="-228600"/>
            <a:ext cx="9271000" cy="71628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a:t>Maintaining a Valid Warranty</a:t>
            </a:r>
          </a:p>
        </p:txBody>
      </p:sp>
      <p:sp>
        <p:nvSpPr>
          <p:cNvPr id="3" name="Content Placeholder 2"/>
          <p:cNvSpPr>
            <a:spLocks noGrp="1"/>
          </p:cNvSpPr>
          <p:nvPr>
            <p:ph idx="1"/>
          </p:nvPr>
        </p:nvSpPr>
        <p:spPr/>
        <p:txBody>
          <a:bodyPr/>
          <a:lstStyle/>
          <a:p>
            <a:r>
              <a:rPr lang="en-US" dirty="0"/>
              <a:t>Perform regular inspections and maintenance</a:t>
            </a:r>
          </a:p>
          <a:p>
            <a:pPr>
              <a:buNone/>
            </a:pPr>
            <a:endParaRPr lang="en-US" dirty="0"/>
          </a:p>
        </p:txBody>
      </p:sp>
    </p:spTree>
    <p:extLst>
      <p:ext uri="{BB962C8B-B14F-4D97-AF65-F5344CB8AC3E}">
        <p14:creationId xmlns:p14="http://schemas.microsoft.com/office/powerpoint/2010/main" val="309097212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ck2.jpg"/>
          <p:cNvPicPr>
            <a:picLocks noChangeAspect="1"/>
          </p:cNvPicPr>
          <p:nvPr/>
        </p:nvPicPr>
        <p:blipFill>
          <a:blip r:embed="rId2" cstate="print"/>
          <a:srcRect/>
          <a:stretch>
            <a:fillRect/>
          </a:stretch>
        </p:blipFill>
        <p:spPr bwMode="auto">
          <a:xfrm>
            <a:off x="7620" y="-238443"/>
            <a:ext cx="9144000" cy="7065963"/>
          </a:xfrm>
          <a:prstGeom prst="rect">
            <a:avLst/>
          </a:prstGeom>
          <a:noFill/>
          <a:ln w="9525">
            <a:noFill/>
            <a:miter lim="800000"/>
            <a:headEnd/>
            <a:tailEnd/>
          </a:ln>
        </p:spPr>
      </p:pic>
      <p:sp>
        <p:nvSpPr>
          <p:cNvPr id="2" name="Title 1"/>
          <p:cNvSpPr>
            <a:spLocks noGrp="1"/>
          </p:cNvSpPr>
          <p:nvPr>
            <p:ph type="title"/>
          </p:nvPr>
        </p:nvSpPr>
        <p:spPr>
          <a:xfrm>
            <a:off x="464820" y="0"/>
            <a:ext cx="8229600" cy="1143000"/>
          </a:xfrm>
        </p:spPr>
        <p:txBody>
          <a:bodyPr/>
          <a:lstStyle/>
          <a:p>
            <a:r>
              <a:rPr lang="en-US" b="1" dirty="0"/>
              <a:t>Warranty Repairs</a:t>
            </a:r>
          </a:p>
        </p:txBody>
      </p:sp>
      <p:sp>
        <p:nvSpPr>
          <p:cNvPr id="3" name="Content Placeholder 2"/>
          <p:cNvSpPr>
            <a:spLocks noGrp="1"/>
          </p:cNvSpPr>
          <p:nvPr>
            <p:ph idx="1"/>
          </p:nvPr>
        </p:nvSpPr>
        <p:spPr>
          <a:xfrm>
            <a:off x="464820" y="838200"/>
            <a:ext cx="8229600" cy="4525963"/>
          </a:xfrm>
        </p:spPr>
        <p:txBody>
          <a:bodyPr/>
          <a:lstStyle/>
          <a:p>
            <a:r>
              <a:rPr lang="en-US" sz="2000" dirty="0"/>
              <a:t>When a leak occurs on your roof that is under warranty</a:t>
            </a:r>
          </a:p>
          <a:p>
            <a:pPr lvl="1"/>
            <a:r>
              <a:rPr lang="en-US" sz="2000" dirty="0"/>
              <a:t>Contact Manufacturer via phone, fax, or email. Then they will contact installing contractor.</a:t>
            </a:r>
          </a:p>
          <a:p>
            <a:pPr lvl="1">
              <a:buNone/>
            </a:pPr>
            <a:r>
              <a:rPr lang="en-US" sz="2000" dirty="0"/>
              <a:t>OR</a:t>
            </a:r>
          </a:p>
          <a:p>
            <a:pPr lvl="1"/>
            <a:r>
              <a:rPr lang="en-US" sz="2000" dirty="0"/>
              <a:t>Contact your preferred contractor directly for a timely response. Elite contractors have a relationship with the Manufacturers that allows them to make service calls on our warranty roofs prior to processing the paperwork.</a:t>
            </a:r>
          </a:p>
          <a:p>
            <a:r>
              <a:rPr lang="en-US" sz="2000" dirty="0"/>
              <a:t>Contractor’s repair procedure</a:t>
            </a:r>
          </a:p>
          <a:p>
            <a:pPr lvl="1"/>
            <a:r>
              <a:rPr lang="en-US" sz="2000" dirty="0"/>
              <a:t>Check roof area for defects </a:t>
            </a:r>
          </a:p>
          <a:p>
            <a:pPr lvl="1"/>
            <a:r>
              <a:rPr lang="en-US" sz="2000" dirty="0"/>
              <a:t>Document and photograph all items found</a:t>
            </a:r>
          </a:p>
          <a:p>
            <a:pPr lvl="1"/>
            <a:r>
              <a:rPr lang="en-US" sz="2000" dirty="0"/>
              <a:t>Indentify area of leak on aerial view/hand drawing of facility</a:t>
            </a:r>
          </a:p>
          <a:p>
            <a:pPr lvl="1"/>
            <a:r>
              <a:rPr lang="en-US" sz="2000" dirty="0"/>
              <a:t>Fill out required paperwork for manufacturer; submit pictures and aerial view</a:t>
            </a:r>
          </a:p>
          <a:p>
            <a:pPr lvl="1"/>
            <a:endParaRPr lang="en-US" sz="2000" dirty="0"/>
          </a:p>
          <a:p>
            <a:pPr lvl="1"/>
            <a:endParaRPr lang="en-US" dirty="0"/>
          </a:p>
          <a:p>
            <a:pPr lvl="1"/>
            <a:endParaRPr lang="en-US" dirty="0"/>
          </a:p>
        </p:txBody>
      </p:sp>
    </p:spTree>
    <p:extLst>
      <p:ext uri="{BB962C8B-B14F-4D97-AF65-F5344CB8AC3E}">
        <p14:creationId xmlns:p14="http://schemas.microsoft.com/office/powerpoint/2010/main" val="340423104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ack3.jpg"/>
          <p:cNvPicPr>
            <a:picLocks noChangeAspect="1"/>
          </p:cNvPicPr>
          <p:nvPr/>
        </p:nvPicPr>
        <p:blipFill>
          <a:blip r:embed="rId2" cstate="print"/>
          <a:srcRect/>
          <a:stretch>
            <a:fillRect/>
          </a:stretch>
        </p:blipFill>
        <p:spPr bwMode="auto">
          <a:xfrm>
            <a:off x="0" y="-304800"/>
            <a:ext cx="9144000" cy="706596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a:t>Original Installing Contractor </a:t>
            </a:r>
          </a:p>
        </p:txBody>
      </p:sp>
      <p:sp>
        <p:nvSpPr>
          <p:cNvPr id="3" name="Content Placeholder 2"/>
          <p:cNvSpPr>
            <a:spLocks noGrp="1"/>
          </p:cNvSpPr>
          <p:nvPr>
            <p:ph idx="1"/>
          </p:nvPr>
        </p:nvSpPr>
        <p:spPr/>
        <p:txBody>
          <a:bodyPr/>
          <a:lstStyle/>
          <a:p>
            <a:r>
              <a:rPr lang="en-US" b="1" i="1" dirty="0"/>
              <a:t>“It’s not a life sentence”</a:t>
            </a:r>
            <a:r>
              <a:rPr lang="en-US" dirty="0"/>
              <a:t> </a:t>
            </a:r>
          </a:p>
          <a:p>
            <a:pPr lvl="1"/>
            <a:r>
              <a:rPr lang="en-US" dirty="0"/>
              <a:t>Warranties can be transferred from one contractor to another at the request of the building owner. </a:t>
            </a:r>
          </a:p>
        </p:txBody>
      </p:sp>
    </p:spTree>
    <p:extLst>
      <p:ext uri="{BB962C8B-B14F-4D97-AF65-F5344CB8AC3E}">
        <p14:creationId xmlns:p14="http://schemas.microsoft.com/office/powerpoint/2010/main" val="263646010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pPr marL="0" indent="0" algn="ctr">
              <a:buNone/>
            </a:pPr>
            <a:r>
              <a:rPr lang="en-US" sz="6000" b="1" dirty="0"/>
              <a:t>QUESTIONS ?</a:t>
            </a:r>
          </a:p>
        </p:txBody>
      </p:sp>
    </p:spTree>
    <p:extLst>
      <p:ext uri="{BB962C8B-B14F-4D97-AF65-F5344CB8AC3E}">
        <p14:creationId xmlns:p14="http://schemas.microsoft.com/office/powerpoint/2010/main" val="935747749"/>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9219" name="Title 1"/>
          <p:cNvSpPr>
            <a:spLocks noGrp="1"/>
          </p:cNvSpPr>
          <p:nvPr>
            <p:ph type="title"/>
          </p:nvPr>
        </p:nvSpPr>
        <p:spPr>
          <a:xfrm>
            <a:off x="457200" y="0"/>
            <a:ext cx="8229600" cy="1143000"/>
          </a:xfrm>
        </p:spPr>
        <p:txBody>
          <a:bodyPr/>
          <a:lstStyle/>
          <a:p>
            <a:pPr eaLnBrk="1" hangingPunct="1"/>
            <a:r>
              <a:rPr lang="en-US" b="1" dirty="0">
                <a:ea typeface="ＭＳ Ｐゴシック" pitchFamily="34" charset="-128"/>
              </a:rPr>
              <a:t>Extending the Life of your Roof</a:t>
            </a:r>
          </a:p>
        </p:txBody>
      </p:sp>
      <p:sp>
        <p:nvSpPr>
          <p:cNvPr id="9220" name="Content Placeholder 2"/>
          <p:cNvSpPr>
            <a:spLocks noGrp="1"/>
          </p:cNvSpPr>
          <p:nvPr>
            <p:ph idx="1"/>
          </p:nvPr>
        </p:nvSpPr>
        <p:spPr>
          <a:xfrm>
            <a:off x="762000" y="4495800"/>
            <a:ext cx="8229600" cy="1371600"/>
          </a:xfrm>
        </p:spPr>
        <p:txBody>
          <a:bodyPr/>
          <a:lstStyle/>
          <a:p>
            <a:pPr eaLnBrk="1" hangingPunct="1"/>
            <a:r>
              <a:rPr lang="en-US" b="1" dirty="0">
                <a:ea typeface="ＭＳ Ｐゴシック" pitchFamily="34" charset="-128"/>
              </a:rPr>
              <a:t>Roof Preventative Maintenance Programs</a:t>
            </a:r>
          </a:p>
          <a:p>
            <a:pPr lvl="1" eaLnBrk="1" hangingPunct="1"/>
            <a:r>
              <a:rPr lang="en-US" dirty="0">
                <a:ea typeface="ＭＳ Ｐゴシック" pitchFamily="34" charset="-128"/>
              </a:rPr>
              <a:t>Annual or Semi-Annual roof inspections</a:t>
            </a:r>
          </a:p>
          <a:p>
            <a:pPr eaLnBrk="1" hangingPunct="1">
              <a:buFont typeface="Arial" pitchFamily="34" charset="0"/>
              <a:buNone/>
            </a:pPr>
            <a:endParaRPr lang="en-US" dirty="0">
              <a:ea typeface="ＭＳ Ｐゴシック" pitchFamily="34" charset="-128"/>
            </a:endParaRPr>
          </a:p>
          <a:p>
            <a:pPr eaLnBrk="1" hangingPunct="1">
              <a:buFont typeface="Arial" pitchFamily="34" charset="0"/>
              <a:buNone/>
            </a:pPr>
            <a:endParaRPr lang="en-US" dirty="0">
              <a:ea typeface="ＭＳ Ｐゴシック" pitchFamily="34" charset="-128"/>
            </a:endParaRPr>
          </a:p>
        </p:txBody>
      </p:sp>
      <p:pic>
        <p:nvPicPr>
          <p:cNvPr id="9221" name="Picture 2" descr="Y:\## Jon's Documents ##\Jon's Pictures\1 - COTTERMAN PICTURES\Oct 10 Marketing Pictures\IMG_1666.JPG"/>
          <p:cNvPicPr preferRelativeResize="0">
            <a:picLocks noChangeAspect="1" noChangeArrowheads="1"/>
          </p:cNvPicPr>
          <p:nvPr/>
        </p:nvPicPr>
        <p:blipFill>
          <a:blip r:embed="rId3" cstate="print"/>
          <a:srcRect/>
          <a:stretch>
            <a:fillRect/>
          </a:stretch>
        </p:blipFill>
        <p:spPr bwMode="auto">
          <a:xfrm>
            <a:off x="2286000" y="1295400"/>
            <a:ext cx="4572000" cy="2984500"/>
          </a:xfrm>
          <a:prstGeom prst="rect">
            <a:avLst/>
          </a:prstGeom>
          <a:noFill/>
          <a:ln w="44450">
            <a:solidFill>
              <a:schemeClr val="tx1"/>
            </a:solidFill>
            <a:miter lim="800000"/>
            <a:headEnd/>
            <a:tailEnd/>
          </a:ln>
        </p:spPr>
      </p:pic>
    </p:spTree>
  </p:cSld>
  <p:clrMapOvr>
    <a:masterClrMapping/>
  </p:clrMapOvr>
  <p:transition>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6" name="Title 1"/>
          <p:cNvSpPr txBox="1">
            <a:spLocks/>
          </p:cNvSpPr>
          <p:nvPr/>
        </p:nvSpPr>
        <p:spPr>
          <a:xfrm>
            <a:off x="457200" y="0"/>
            <a:ext cx="8229600" cy="1143000"/>
          </a:xfrm>
          <a:prstGeom prst="rect">
            <a:avLst/>
          </a:prstGeom>
        </p:spPr>
        <p:txBody>
          <a:bodyPr anchor="ctr">
            <a:normAutofit/>
          </a:bodyPr>
          <a:lstStyle/>
          <a:p>
            <a:pPr algn="ctr" defTabSz="457200" fontAlgn="auto">
              <a:spcAft>
                <a:spcPts val="0"/>
              </a:spcAft>
              <a:defRPr/>
            </a:pPr>
            <a:r>
              <a:rPr lang="en-US" sz="5400" b="1" dirty="0">
                <a:latin typeface="+mj-lt"/>
                <a:ea typeface="+mj-ea"/>
                <a:cs typeface="+mj-cs"/>
              </a:rPr>
              <a:t>Roof Asset Management</a:t>
            </a:r>
          </a:p>
        </p:txBody>
      </p:sp>
      <p:sp>
        <p:nvSpPr>
          <p:cNvPr id="31749" name="Text Placeholder 3"/>
          <p:cNvSpPr>
            <a:spLocks noGrp="1"/>
          </p:cNvSpPr>
          <p:nvPr>
            <p:ph type="body" sz="half" idx="2"/>
          </p:nvPr>
        </p:nvSpPr>
        <p:spPr>
          <a:xfrm>
            <a:off x="1828800" y="5105400"/>
            <a:ext cx="5486400" cy="804863"/>
          </a:xfrm>
        </p:spPr>
        <p:txBody>
          <a:bodyPr/>
          <a:lstStyle/>
          <a:p>
            <a:pPr eaLnBrk="1" hangingPunct="1"/>
            <a:r>
              <a:rPr lang="en-US" sz="1600" b="1" dirty="0">
                <a:ea typeface="ＭＳ Ｐゴシック" pitchFamily="34" charset="-128"/>
              </a:rPr>
              <a:t> A Pro-Active Approach of developing a long term cost effective roofing plan</a:t>
            </a:r>
          </a:p>
        </p:txBody>
      </p:sp>
      <p:pic>
        <p:nvPicPr>
          <p:cNvPr id="5122" name="Picture 2" descr="Y:\## Jon's Documents ##\Jon's Pictures\1 - COTTERMAN PICTURES\Aerial Photos 2013\11-5-13 - Jon's Pictures (North)\IMG_27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4800600"/>
            <a:ext cx="548640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Y:\## Jon's Documents ##\Jon's Pictures\1 - COTTERMAN PICTURES\Aerial Photos 2013\11-5-13 - Jon's Pictures (North)\IMG_2696.JPG"/>
          <p:cNvPicPr>
            <a:picLocks noGrp="1" noChangeAspect="1" noChangeArrowheads="1"/>
          </p:cNvPicPr>
          <p:nvPr>
            <p:ph type="pic" idx="1"/>
          </p:nvPr>
        </p:nvPicPr>
        <p:blipFill>
          <a:blip r:embed="rId4" cstate="print">
            <a:extLst>
              <a:ext uri="{28A0092B-C50C-407E-A947-70E740481C1C}">
                <a14:useLocalDpi xmlns:a14="http://schemas.microsoft.com/office/drawing/2010/main" val="0"/>
              </a:ext>
            </a:extLst>
          </a:blip>
          <a:srcRect l="5556" r="5556"/>
          <a:stretch>
            <a:fillRect/>
          </a:stretch>
        </p:blipFill>
        <p:spPr bwMode="auto">
          <a:xfrm>
            <a:off x="2037556" y="1173480"/>
            <a:ext cx="5068888" cy="38016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6" name="Title 5"/>
          <p:cNvSpPr>
            <a:spLocks noGrp="1"/>
          </p:cNvSpPr>
          <p:nvPr>
            <p:ph type="title"/>
          </p:nvPr>
        </p:nvSpPr>
        <p:spPr/>
        <p:txBody>
          <a:bodyPr/>
          <a:lstStyle/>
          <a:p>
            <a:r>
              <a:rPr lang="en-US" b="1" dirty="0"/>
              <a:t>Roof Asset Management </a:t>
            </a:r>
          </a:p>
        </p:txBody>
      </p:sp>
      <p:sp>
        <p:nvSpPr>
          <p:cNvPr id="7" name="Content Placeholder 6"/>
          <p:cNvSpPr>
            <a:spLocks noGrp="1"/>
          </p:cNvSpPr>
          <p:nvPr>
            <p:ph idx="1"/>
          </p:nvPr>
        </p:nvSpPr>
        <p:spPr/>
        <p:txBody>
          <a:bodyPr/>
          <a:lstStyle/>
          <a:p>
            <a:r>
              <a:rPr lang="en-US" dirty="0"/>
              <a:t>Planning and budgeting are critical factors of successful property management </a:t>
            </a:r>
          </a:p>
        </p:txBody>
      </p:sp>
    </p:spTree>
    <p:extLst>
      <p:ext uri="{BB962C8B-B14F-4D97-AF65-F5344CB8AC3E}">
        <p14:creationId xmlns:p14="http://schemas.microsoft.com/office/powerpoint/2010/main" val="2835369926"/>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Life Cycle of Your Roof</a:t>
            </a:r>
          </a:p>
        </p:txBody>
      </p:sp>
      <p:pic>
        <p:nvPicPr>
          <p:cNvPr id="6"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pic>
        <p:nvPicPr>
          <p:cNvPr id="4" name="Content Placeholder 3" descr="Roof Life Cycle Chart"/>
          <p:cNvPicPr>
            <a:picLocks noGrp="1"/>
          </p:cNvPicPr>
          <p:nvPr>
            <p:ph idx="1"/>
          </p:nvPr>
        </p:nvPicPr>
        <p:blipFill>
          <a:blip r:embed="rId3" cstate="print"/>
          <a:srcRect/>
          <a:stretch>
            <a:fillRect/>
          </a:stretch>
        </p:blipFill>
        <p:spPr bwMode="auto">
          <a:xfrm>
            <a:off x="2309018" y="1600200"/>
            <a:ext cx="4525963" cy="4525963"/>
          </a:xfrm>
          <a:prstGeom prst="rect">
            <a:avLst/>
          </a:prstGeom>
          <a:noFill/>
          <a:ln w="9525">
            <a:noFill/>
            <a:miter lim="800000"/>
            <a:headEnd/>
            <a:tailEnd/>
          </a:ln>
        </p:spPr>
      </p:pic>
      <p:sp>
        <p:nvSpPr>
          <p:cNvPr id="7" name="Title 1"/>
          <p:cNvSpPr txBox="1">
            <a:spLocks/>
          </p:cNvSpPr>
          <p:nvPr/>
        </p:nvSpPr>
        <p:spPr bwMode="auto">
          <a:xfrm>
            <a:off x="762000" y="-55076"/>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Life Cycle of Your Roof</a:t>
            </a:r>
          </a:p>
        </p:txBody>
      </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a:t>Identify &amp; Prioritize </a:t>
            </a:r>
          </a:p>
        </p:txBody>
      </p:sp>
      <p:sp>
        <p:nvSpPr>
          <p:cNvPr id="3" name="Content Placeholder 2"/>
          <p:cNvSpPr>
            <a:spLocks noGrp="1"/>
          </p:cNvSpPr>
          <p:nvPr>
            <p:ph idx="1"/>
          </p:nvPr>
        </p:nvSpPr>
        <p:spPr/>
        <p:txBody>
          <a:bodyPr/>
          <a:lstStyle/>
          <a:p>
            <a:r>
              <a:rPr lang="en-US" dirty="0"/>
              <a:t>Accurately identify large expenditures in advance</a:t>
            </a:r>
          </a:p>
          <a:p>
            <a:r>
              <a:rPr lang="en-US" dirty="0"/>
              <a:t>Develop multi-year budget/roof plan</a:t>
            </a:r>
          </a:p>
          <a:p>
            <a:r>
              <a:rPr lang="en-US" dirty="0"/>
              <a:t>Prioritize critical areas</a:t>
            </a:r>
          </a:p>
          <a:p>
            <a:r>
              <a:rPr lang="en-US" dirty="0"/>
              <a:t>Have a complete plan for the life cycle of your facility</a:t>
            </a:r>
          </a:p>
        </p:txBody>
      </p:sp>
    </p:spTree>
    <p:extLst>
      <p:ext uri="{BB962C8B-B14F-4D97-AF65-F5344CB8AC3E}">
        <p14:creationId xmlns:p14="http://schemas.microsoft.com/office/powerpoint/2010/main" val="3425027575"/>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7" descr="back7.jpg"/>
          <p:cNvPicPr>
            <a:picLocks noChangeAspect="1"/>
          </p:cNvPicPr>
          <p:nvPr/>
        </p:nvPicPr>
        <p:blipFill>
          <a:blip r:embed="rId2" cstate="print"/>
          <a:srcRect/>
          <a:stretch>
            <a:fillRect/>
          </a:stretch>
        </p:blipFill>
        <p:spPr bwMode="auto">
          <a:xfrm>
            <a:off x="-93980" y="-228600"/>
            <a:ext cx="9271000" cy="7162800"/>
          </a:xfrm>
          <a:prstGeom prst="rect">
            <a:avLst/>
          </a:prstGeom>
          <a:noFill/>
          <a:ln w="9525">
            <a:noFill/>
            <a:miter lim="800000"/>
            <a:headEnd/>
            <a:tailEnd/>
          </a:ln>
        </p:spPr>
      </p:pic>
      <p:sp>
        <p:nvSpPr>
          <p:cNvPr id="5" name="Title 4"/>
          <p:cNvSpPr>
            <a:spLocks noGrp="1"/>
          </p:cNvSpPr>
          <p:nvPr>
            <p:ph type="title"/>
          </p:nvPr>
        </p:nvSpPr>
        <p:spPr/>
        <p:txBody>
          <a:bodyPr/>
          <a:lstStyle/>
          <a:p>
            <a:r>
              <a:rPr lang="en-US" b="1" dirty="0"/>
              <a:t>ROOF ASSET MANAGEMENT</a:t>
            </a:r>
          </a:p>
        </p:txBody>
      </p:sp>
      <p:sp>
        <p:nvSpPr>
          <p:cNvPr id="6" name="Content Placeholder 5"/>
          <p:cNvSpPr>
            <a:spLocks noGrp="1"/>
          </p:cNvSpPr>
          <p:nvPr>
            <p:ph idx="1"/>
          </p:nvPr>
        </p:nvSpPr>
        <p:spPr>
          <a:xfrm>
            <a:off x="426720" y="1143000"/>
            <a:ext cx="8229600" cy="609600"/>
          </a:xfrm>
        </p:spPr>
        <p:txBody>
          <a:bodyPr/>
          <a:lstStyle/>
          <a:p>
            <a:pPr marL="0" indent="0" algn="ctr">
              <a:buNone/>
            </a:pPr>
            <a:r>
              <a:rPr lang="en-US" dirty="0"/>
              <a:t>Multi-Year Budget/Roof Plan</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1520" y="1905000"/>
            <a:ext cx="508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9" descr="back2.jpg"/>
          <p:cNvPicPr>
            <a:picLocks noChangeAspect="1"/>
          </p:cNvPicPr>
          <p:nvPr/>
        </p:nvPicPr>
        <p:blipFill>
          <a:blip r:embed="rId2" cstate="print"/>
          <a:srcRect/>
          <a:stretch>
            <a:fillRect/>
          </a:stretch>
        </p:blipFill>
        <p:spPr bwMode="auto">
          <a:xfrm>
            <a:off x="0" y="-131763"/>
            <a:ext cx="9144000" cy="7065963"/>
          </a:xfrm>
          <a:prstGeom prst="rect">
            <a:avLst/>
          </a:prstGeom>
          <a:noFill/>
          <a:ln w="9525">
            <a:noFill/>
            <a:miter lim="800000"/>
            <a:headEnd/>
            <a:tailEnd/>
          </a:ln>
        </p:spPr>
      </p:pic>
      <p:pic>
        <p:nvPicPr>
          <p:cNvPr id="34819" name="Picture 2" descr="Y:\## Jon's Documents ##\Jon's Pictures\1 - COTTERMAN PICTURES\Aerial Photos 2014\IMG_1798.JPG"/>
          <p:cNvPicPr>
            <a:picLocks noGrp="1" noChangeAspect="1" noChangeArrowheads="1"/>
          </p:cNvPicPr>
          <p:nvPr>
            <p:ph type="pic" idx="1"/>
          </p:nvPr>
        </p:nvPicPr>
        <p:blipFill>
          <a:blip r:embed="rId3" cstate="print"/>
          <a:srcRect t="-6348" b="-6348"/>
          <a:stretch>
            <a:fillRect/>
          </a:stretch>
        </p:blipFill>
        <p:spPr>
          <a:xfrm>
            <a:off x="1792288" y="609600"/>
            <a:ext cx="5486400" cy="4114800"/>
          </a:xfrm>
        </p:spPr>
      </p:pic>
      <p:sp>
        <p:nvSpPr>
          <p:cNvPr id="34820" name="Text Placeholder 3"/>
          <p:cNvSpPr>
            <a:spLocks noGrp="1"/>
          </p:cNvSpPr>
          <p:nvPr>
            <p:ph type="body" sz="half" idx="2"/>
          </p:nvPr>
        </p:nvSpPr>
        <p:spPr>
          <a:xfrm>
            <a:off x="533400" y="4724400"/>
            <a:ext cx="8077200" cy="1219200"/>
          </a:xfrm>
        </p:spPr>
        <p:txBody>
          <a:bodyPr/>
          <a:lstStyle/>
          <a:p>
            <a:pPr algn="ctr" eaLnBrk="1" hangingPunct="1"/>
            <a:r>
              <a:rPr lang="en-US" b="1" dirty="0">
                <a:ea typeface="ＭＳ Ｐゴシック" pitchFamily="34" charset="-128"/>
              </a:rPr>
              <a:t>We worked with this company to establish a 3-year roofing plan that met their budgetary goals. </a:t>
            </a:r>
          </a:p>
          <a:p>
            <a:pPr algn="ctr" eaLnBrk="1" hangingPunct="1"/>
            <a:endParaRPr lang="en-US" b="1" dirty="0">
              <a:ea typeface="ＭＳ Ｐゴシック" pitchFamily="34" charset="-128"/>
            </a:endParaRPr>
          </a:p>
          <a:p>
            <a:pPr algn="ctr" eaLnBrk="1" hangingPunct="1"/>
            <a:r>
              <a:rPr lang="en-US" b="1" dirty="0">
                <a:ea typeface="ＭＳ Ｐゴシック" pitchFamily="34" charset="-128"/>
              </a:rPr>
              <a:t> </a:t>
            </a:r>
          </a:p>
        </p:txBody>
      </p:sp>
    </p:spTree>
  </p:cSld>
  <p:clrMapOvr>
    <a:masterClrMapping/>
  </p:clrMapOvr>
  <p:transition>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a:t>Business Strategy</a:t>
            </a:r>
          </a:p>
        </p:txBody>
      </p:sp>
      <p:sp>
        <p:nvSpPr>
          <p:cNvPr id="3" name="Content Placeholder 2"/>
          <p:cNvSpPr>
            <a:spLocks noGrp="1"/>
          </p:cNvSpPr>
          <p:nvPr>
            <p:ph idx="1"/>
          </p:nvPr>
        </p:nvSpPr>
        <p:spPr/>
        <p:txBody>
          <a:bodyPr/>
          <a:lstStyle/>
          <a:p>
            <a:r>
              <a:rPr lang="en-US" dirty="0"/>
              <a:t>Corporate America treats their facilities like an asset</a:t>
            </a:r>
          </a:p>
          <a:p>
            <a:r>
              <a:rPr lang="en-US" dirty="0"/>
              <a:t>They manage their roofs just like the rest of their valuable assets</a:t>
            </a:r>
          </a:p>
          <a:p>
            <a:r>
              <a:rPr lang="en-US" dirty="0"/>
              <a:t>No longer an “out of sight, out of mind” approach</a:t>
            </a:r>
          </a:p>
          <a:p>
            <a:r>
              <a:rPr lang="en-US" dirty="0"/>
              <a:t>No surprises</a:t>
            </a:r>
          </a:p>
          <a:p>
            <a:pPr>
              <a:buNone/>
            </a:pPr>
            <a:endParaRPr lang="en-US" dirty="0"/>
          </a:p>
          <a:p>
            <a:pPr>
              <a:buNone/>
            </a:pPr>
            <a:endParaRPr lang="en-US" dirty="0"/>
          </a:p>
        </p:txBody>
      </p:sp>
    </p:spTree>
    <p:extLst>
      <p:ext uri="{BB962C8B-B14F-4D97-AF65-F5344CB8AC3E}">
        <p14:creationId xmlns:p14="http://schemas.microsoft.com/office/powerpoint/2010/main" val="3425027575"/>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pPr marL="0" indent="0" algn="ctr">
              <a:buNone/>
            </a:pPr>
            <a:r>
              <a:rPr lang="en-US" sz="6000" b="1" dirty="0"/>
              <a:t>QUESTIONS ?</a:t>
            </a:r>
          </a:p>
        </p:txBody>
      </p:sp>
    </p:spTree>
    <p:extLst>
      <p:ext uri="{BB962C8B-B14F-4D97-AF65-F5344CB8AC3E}">
        <p14:creationId xmlns:p14="http://schemas.microsoft.com/office/powerpoint/2010/main" val="935747749"/>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4" descr="back3.jpg"/>
          <p:cNvPicPr>
            <a:picLocks noChangeAspect="1"/>
          </p:cNvPicPr>
          <p:nvPr/>
        </p:nvPicPr>
        <p:blipFill>
          <a:blip r:embed="rId3" cstate="print"/>
          <a:srcRect/>
          <a:stretch>
            <a:fillRect/>
          </a:stretch>
        </p:blipFill>
        <p:spPr bwMode="auto">
          <a:xfrm>
            <a:off x="0" y="-284163"/>
            <a:ext cx="9144000" cy="7065963"/>
          </a:xfrm>
          <a:prstGeom prst="rect">
            <a:avLst/>
          </a:prstGeom>
          <a:noFill/>
          <a:ln w="9525">
            <a:noFill/>
            <a:miter lim="800000"/>
            <a:headEnd/>
            <a:tailEnd/>
          </a:ln>
        </p:spPr>
      </p:pic>
      <p:sp>
        <p:nvSpPr>
          <p:cNvPr id="2052" name="Title 1"/>
          <p:cNvSpPr>
            <a:spLocks noGrp="1"/>
          </p:cNvSpPr>
          <p:nvPr>
            <p:ph type="title"/>
          </p:nvPr>
        </p:nvSpPr>
        <p:spPr/>
        <p:txBody>
          <a:bodyPr/>
          <a:lstStyle/>
          <a:p>
            <a:pPr eaLnBrk="1" hangingPunct="1"/>
            <a:r>
              <a:rPr lang="en-US" b="1">
                <a:ea typeface="ＭＳ Ｐゴシック" pitchFamily="34" charset="-128"/>
              </a:rPr>
              <a:t>FALL PROTECTION</a:t>
            </a:r>
          </a:p>
        </p:txBody>
      </p:sp>
      <p:pic>
        <p:nvPicPr>
          <p:cNvPr id="2053" name="Picture 4" descr="Y:\## Jon's Documents ##\Jon's Pictures\1 - COTTERMAN PICTURES\Marketing File\2014 Marketing Pictures\IMG_0605.JPG"/>
          <p:cNvPicPr>
            <a:picLocks noGrp="1" noChangeAspect="1" noChangeArrowheads="1"/>
          </p:cNvPicPr>
          <p:nvPr>
            <p:ph sz="half" idx="2"/>
          </p:nvPr>
        </p:nvPicPr>
        <p:blipFill>
          <a:blip r:embed="rId4" cstate="print"/>
          <a:srcRect t="-15469" b="-15469"/>
          <a:stretch>
            <a:fillRect/>
          </a:stretch>
        </p:blipFill>
        <p:spPr>
          <a:xfrm>
            <a:off x="427038" y="1524000"/>
            <a:ext cx="4040187" cy="3951288"/>
          </a:xfrm>
        </p:spPr>
      </p:pic>
      <p:graphicFrame>
        <p:nvGraphicFramePr>
          <p:cNvPr id="2050" name="Object 2"/>
          <p:cNvGraphicFramePr>
            <a:graphicFrameLocks noGrp="1" noChangeAspect="1"/>
          </p:cNvGraphicFramePr>
          <p:nvPr>
            <p:ph sz="quarter" idx="4"/>
          </p:nvPr>
        </p:nvGraphicFramePr>
        <p:xfrm>
          <a:off x="4735513" y="1524000"/>
          <a:ext cx="3951287" cy="3951288"/>
        </p:xfrm>
        <a:graphic>
          <a:graphicData uri="http://schemas.openxmlformats.org/presentationml/2006/ole">
            <mc:AlternateContent xmlns:mc="http://schemas.openxmlformats.org/markup-compatibility/2006">
              <mc:Choice xmlns:v="urn:schemas-microsoft-com:vml" Requires="v">
                <p:oleObj spid="_x0000_s2073" name="Acrobat Document" r:id="rId5" imgW="7772400" imgH="7784640" progId="AcroExch.Document.11">
                  <p:embed/>
                </p:oleObj>
              </mc:Choice>
              <mc:Fallback>
                <p:oleObj name="Acrobat Document" r:id="rId5" imgW="7772400" imgH="7784640" progId="AcroExch.Document.11">
                  <p:embed/>
                  <p:pic>
                    <p:nvPicPr>
                      <p:cNvPr id="0" name="Picture 1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5513" y="1524000"/>
                        <a:ext cx="3951287" cy="39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zoom dir="in"/>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24544" y="-252983"/>
            <a:ext cx="6912768" cy="7110983"/>
          </a:xfrm>
          <a:prstGeom prst="rect">
            <a:avLst/>
          </a:prstGeom>
        </p:spPr>
      </p:pic>
      <p:sp>
        <p:nvSpPr>
          <p:cNvPr id="4" name="TextBox 3"/>
          <p:cNvSpPr txBox="1"/>
          <p:nvPr/>
        </p:nvSpPr>
        <p:spPr>
          <a:xfrm>
            <a:off x="2771800" y="2636912"/>
            <a:ext cx="1728192" cy="1323439"/>
          </a:xfrm>
          <a:prstGeom prst="rect">
            <a:avLst/>
          </a:prstGeom>
          <a:noFill/>
        </p:spPr>
        <p:txBody>
          <a:bodyPr wrap="square" rtlCol="0">
            <a:spAutoFit/>
          </a:bodyPr>
          <a:lstStyle/>
          <a:p>
            <a:pPr algn="ctr" eaLnBrk="0" hangingPunct="0"/>
            <a:r>
              <a:rPr lang="en-US" sz="2000" b="1" dirty="0">
                <a:solidFill>
                  <a:srgbClr val="000000"/>
                </a:solidFill>
              </a:rPr>
              <a:t>Making the rooftop a safer environment</a:t>
            </a:r>
          </a:p>
        </p:txBody>
      </p:sp>
    </p:spTree>
    <p:extLst>
      <p:ext uri="{BB962C8B-B14F-4D97-AF65-F5344CB8AC3E}">
        <p14:creationId xmlns:p14="http://schemas.microsoft.com/office/powerpoint/2010/main" val="35089559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back7.jpg"/>
          <p:cNvPicPr>
            <a:picLocks noChangeAspect="1"/>
          </p:cNvPicPr>
          <p:nvPr/>
        </p:nvPicPr>
        <p:blipFill>
          <a:blip r:embed="rId2" cstate="print"/>
          <a:srcRect/>
          <a:stretch>
            <a:fillRect/>
          </a:stretch>
        </p:blipFill>
        <p:spPr bwMode="auto">
          <a:xfrm>
            <a:off x="0" y="-228600"/>
            <a:ext cx="9170988" cy="7086600"/>
          </a:xfrm>
          <a:prstGeom prst="rect">
            <a:avLst/>
          </a:prstGeom>
          <a:noFill/>
          <a:ln w="9525">
            <a:noFill/>
            <a:miter lim="800000"/>
            <a:headEnd/>
            <a:tailEnd/>
          </a:ln>
        </p:spPr>
      </p:pic>
      <p:sp>
        <p:nvSpPr>
          <p:cNvPr id="2" name="Title 1"/>
          <p:cNvSpPr>
            <a:spLocks noGrp="1"/>
          </p:cNvSpPr>
          <p:nvPr>
            <p:ph type="title"/>
          </p:nvPr>
        </p:nvSpPr>
        <p:spPr>
          <a:xfrm>
            <a:off x="457200" y="274638"/>
            <a:ext cx="8229600" cy="334962"/>
          </a:xfrm>
        </p:spPr>
        <p:txBody>
          <a:bodyPr>
            <a:normAutofit fontScale="90000"/>
          </a:bodyPr>
          <a:lstStyle/>
          <a:p>
            <a:pPr eaLnBrk="1" hangingPunct="1">
              <a:defRPr/>
            </a:pPr>
            <a:r>
              <a:rPr lang="en-US" sz="2500" b="1" dirty="0">
                <a:ea typeface="ＭＳ Ｐゴシック" pitchFamily="34" charset="-128"/>
              </a:rPr>
              <a:t>PREVENTATIVE MAINTENANCE PROGRAM</a:t>
            </a:r>
          </a:p>
        </p:txBody>
      </p:sp>
      <p:sp>
        <p:nvSpPr>
          <p:cNvPr id="3" name="Content Placeholder 2"/>
          <p:cNvSpPr>
            <a:spLocks noGrp="1"/>
          </p:cNvSpPr>
          <p:nvPr>
            <p:ph idx="1"/>
          </p:nvPr>
        </p:nvSpPr>
        <p:spPr>
          <a:xfrm>
            <a:off x="470694" y="990600"/>
            <a:ext cx="8229600" cy="4525963"/>
          </a:xfrm>
        </p:spPr>
        <p:txBody>
          <a:bodyPr/>
          <a:lstStyle/>
          <a:p>
            <a:r>
              <a:rPr lang="en-US" sz="2200" dirty="0"/>
              <a:t>The National Roofing Contractor’s Association along with major roof manufacturers, recommend adopting a Roof Management Program (</a:t>
            </a:r>
            <a:r>
              <a:rPr lang="en-US" sz="2200" dirty="0" err="1"/>
              <a:t>RMP</a:t>
            </a:r>
            <a:r>
              <a:rPr lang="en-US" sz="2200" dirty="0"/>
              <a:t>). It is a comprehensive preventative maintenance plan that extends the service life of your roof well beyond the warranty.  It is also beneficial in extending the life of any other existing roofs that you may have.    </a:t>
            </a:r>
          </a:p>
          <a:p>
            <a:r>
              <a:rPr lang="en-US" sz="2200" dirty="0"/>
              <a:t>It is recommended to have Annual or Semi-Annual inspections to evaluate the conditions of your roof. </a:t>
            </a:r>
          </a:p>
          <a:p>
            <a:r>
              <a:rPr lang="en-US" sz="2200" dirty="0"/>
              <a:t>Roof evaluations should include a detailed analysis of all roof components, identifying potential problems and damage.  </a:t>
            </a:r>
          </a:p>
          <a:p>
            <a:r>
              <a:rPr lang="en-US" sz="2200" dirty="0"/>
              <a:t>Following the evaluation, a written report along with photographs should be provided.  </a:t>
            </a:r>
          </a:p>
        </p:txBody>
      </p:sp>
    </p:spTree>
  </p:cSld>
  <p:clrMapOvr>
    <a:masterClrMapping/>
  </p:clrMapOvr>
  <p:transition>
    <p:pull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1796618"/>
            <a:ext cx="6696744" cy="5016758"/>
          </a:xfrm>
          <a:prstGeom prst="rect">
            <a:avLst/>
          </a:prstGeom>
          <a:noFill/>
        </p:spPr>
        <p:txBody>
          <a:bodyPr wrap="square" rtlCol="0">
            <a:spAutoFit/>
          </a:bodyPr>
          <a:lstStyle/>
          <a:p>
            <a:pPr eaLnBrk="0" hangingPunct="0"/>
            <a:r>
              <a:rPr lang="en-US" sz="2000" b="1" u="sng" dirty="0">
                <a:solidFill>
                  <a:srgbClr val="000000"/>
                </a:solidFill>
                <a:hlinkClick r:id="rId3"/>
              </a:rPr>
              <a:t>1926.501(b)(1)</a:t>
            </a:r>
            <a:endParaRPr lang="en-US" sz="2000" dirty="0">
              <a:solidFill>
                <a:srgbClr val="000000"/>
              </a:solidFill>
            </a:endParaRPr>
          </a:p>
          <a:p>
            <a:pPr eaLnBrk="0" hangingPunct="0"/>
            <a:r>
              <a:rPr lang="en-US" sz="2000" dirty="0">
                <a:solidFill>
                  <a:srgbClr val="000000"/>
                </a:solidFill>
              </a:rPr>
              <a:t>"Unprotected sides and edges." Each employee on a walking/working surface (horizontal and vertical surface) with an unprotected side or edge which is 6 feet (1.8 m) or more above a lower level shall be protected from falling by the use of guardrail systems, safety net systems, or personal fall arrest systems.</a:t>
            </a:r>
          </a:p>
          <a:p>
            <a:pPr eaLnBrk="0" hangingPunct="0"/>
            <a:endParaRPr lang="en-US" sz="2000" dirty="0">
              <a:solidFill>
                <a:srgbClr val="000000"/>
              </a:solidFill>
            </a:endParaRPr>
          </a:p>
          <a:p>
            <a:pPr eaLnBrk="0" hangingPunct="0"/>
            <a:r>
              <a:rPr lang="en-US" sz="2000" b="1" u="sng" dirty="0">
                <a:solidFill>
                  <a:srgbClr val="000000"/>
                </a:solidFill>
                <a:hlinkClick r:id="rId4"/>
              </a:rPr>
              <a:t>1926.501(b)(4)(i)</a:t>
            </a:r>
            <a:endParaRPr lang="en-US" sz="2000" dirty="0">
              <a:solidFill>
                <a:srgbClr val="000000"/>
              </a:solidFill>
            </a:endParaRPr>
          </a:p>
          <a:p>
            <a:pPr eaLnBrk="0" hangingPunct="0"/>
            <a:r>
              <a:rPr lang="en-US" sz="2000" dirty="0">
                <a:solidFill>
                  <a:srgbClr val="000000"/>
                </a:solidFill>
              </a:rPr>
              <a:t>Each employee on walking/working surfaces shall be protected from falling through holes (including skylights) more than 6 feet (1.8 m) above lower levels, by personal fall arrest systems, covers, or guardrail systems erected around such holes.</a:t>
            </a:r>
          </a:p>
          <a:p>
            <a:pPr eaLnBrk="0" hangingPunct="0"/>
            <a:endParaRPr lang="en-US" sz="2000" dirty="0">
              <a:solidFill>
                <a:srgbClr val="000000"/>
              </a:solidFill>
            </a:endParaRPr>
          </a:p>
          <a:p>
            <a:pPr eaLnBrk="0" hangingPunct="0"/>
            <a:endParaRPr lang="en-US" sz="2000" dirty="0">
              <a:solidFill>
                <a:srgbClr val="000000"/>
              </a:solidFill>
            </a:endParaRPr>
          </a:p>
        </p:txBody>
      </p:sp>
      <p:sp>
        <p:nvSpPr>
          <p:cNvPr id="3" name="Title 1"/>
          <p:cNvSpPr>
            <a:spLocks noGrp="1"/>
          </p:cNvSpPr>
          <p:nvPr>
            <p:ph type="title"/>
          </p:nvPr>
        </p:nvSpPr>
        <p:spPr>
          <a:xfrm>
            <a:off x="251520" y="404664"/>
            <a:ext cx="6336704" cy="792088"/>
          </a:xfrm>
        </p:spPr>
        <p:txBody>
          <a:bodyPr/>
          <a:lstStyle/>
          <a:p>
            <a:r>
              <a:rPr lang="en-GB" sz="2800" dirty="0"/>
              <a:t>OSHA 1926.501 – Duty to have fall protection</a:t>
            </a:r>
          </a:p>
        </p:txBody>
      </p:sp>
    </p:spTree>
    <p:extLst>
      <p:ext uri="{BB962C8B-B14F-4D97-AF65-F5344CB8AC3E}">
        <p14:creationId xmlns:p14="http://schemas.microsoft.com/office/powerpoint/2010/main" val="1842936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4325" t="10342" r="14563" b="16687"/>
          <a:stretch/>
        </p:blipFill>
        <p:spPr>
          <a:xfrm>
            <a:off x="179512" y="1772816"/>
            <a:ext cx="8648784" cy="3862565"/>
          </a:xfrm>
          <a:prstGeom prst="rect">
            <a:avLst/>
          </a:prstGeom>
        </p:spPr>
      </p:pic>
      <p:sp>
        <p:nvSpPr>
          <p:cNvPr id="5" name="Oval 4"/>
          <p:cNvSpPr/>
          <p:nvPr/>
        </p:nvSpPr>
        <p:spPr bwMode="auto">
          <a:xfrm>
            <a:off x="395536" y="4293096"/>
            <a:ext cx="720080" cy="72008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hangingPunct="0"/>
            <a:endParaRPr lang="en-US" sz="2400">
              <a:solidFill>
                <a:srgbClr val="000000"/>
              </a:solidFill>
              <a:latin typeface="Arial" charset="0"/>
              <a:ea typeface="ＭＳ Ｐゴシック" pitchFamily="-94" charset="-128"/>
            </a:endParaRPr>
          </a:p>
        </p:txBody>
      </p:sp>
      <p:sp>
        <p:nvSpPr>
          <p:cNvPr id="7" name="Oval 6"/>
          <p:cNvSpPr/>
          <p:nvPr/>
        </p:nvSpPr>
        <p:spPr bwMode="auto">
          <a:xfrm>
            <a:off x="6516216" y="3068960"/>
            <a:ext cx="720080" cy="72008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hangingPunct="0"/>
            <a:endParaRPr lang="en-US" sz="2400">
              <a:solidFill>
                <a:srgbClr val="000000"/>
              </a:solidFill>
              <a:latin typeface="Arial" charset="0"/>
              <a:ea typeface="ＭＳ Ｐゴシック" pitchFamily="-94" charset="-128"/>
            </a:endParaRPr>
          </a:p>
        </p:txBody>
      </p:sp>
      <p:sp>
        <p:nvSpPr>
          <p:cNvPr id="9" name="Oval 8"/>
          <p:cNvSpPr/>
          <p:nvPr/>
        </p:nvSpPr>
        <p:spPr bwMode="auto">
          <a:xfrm>
            <a:off x="1691680" y="3284984"/>
            <a:ext cx="720080" cy="72008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hangingPunct="0"/>
            <a:endParaRPr lang="en-US" sz="2400">
              <a:solidFill>
                <a:srgbClr val="000000"/>
              </a:solidFill>
              <a:latin typeface="Arial" charset="0"/>
              <a:ea typeface="ＭＳ Ｐゴシック" pitchFamily="-94" charset="-128"/>
            </a:endParaRPr>
          </a:p>
        </p:txBody>
      </p:sp>
      <p:sp>
        <p:nvSpPr>
          <p:cNvPr id="10" name="Title 1"/>
          <p:cNvSpPr>
            <a:spLocks noGrp="1"/>
          </p:cNvSpPr>
          <p:nvPr>
            <p:ph type="title"/>
          </p:nvPr>
        </p:nvSpPr>
        <p:spPr>
          <a:xfrm>
            <a:off x="251520" y="404663"/>
            <a:ext cx="6624736" cy="817955"/>
          </a:xfrm>
        </p:spPr>
        <p:txBody>
          <a:bodyPr/>
          <a:lstStyle/>
          <a:p>
            <a:r>
              <a:rPr lang="en-GB" sz="2800" dirty="0"/>
              <a:t>Educational Facilities – The Challenges</a:t>
            </a:r>
          </a:p>
        </p:txBody>
      </p:sp>
    </p:spTree>
    <p:extLst>
      <p:ext uri="{BB962C8B-B14F-4D97-AF65-F5344CB8AC3E}">
        <p14:creationId xmlns:p14="http://schemas.microsoft.com/office/powerpoint/2010/main" val="12568127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l="2063" t="3545" b="1"/>
          <a:stretch/>
        </p:blipFill>
        <p:spPr>
          <a:xfrm>
            <a:off x="-36512" y="836712"/>
            <a:ext cx="9217024" cy="6048672"/>
          </a:xfrm>
          <a:prstGeom prst="rect">
            <a:avLst/>
          </a:prstGeom>
        </p:spPr>
      </p:pic>
      <p:sp>
        <p:nvSpPr>
          <p:cNvPr id="10" name="Title 1"/>
          <p:cNvSpPr>
            <a:spLocks noGrp="1"/>
          </p:cNvSpPr>
          <p:nvPr>
            <p:ph type="title"/>
          </p:nvPr>
        </p:nvSpPr>
        <p:spPr>
          <a:xfrm>
            <a:off x="179512" y="188640"/>
            <a:ext cx="4104456" cy="792088"/>
          </a:xfrm>
        </p:spPr>
        <p:txBody>
          <a:bodyPr/>
          <a:lstStyle/>
          <a:p>
            <a:r>
              <a:rPr lang="en-GB" sz="3200" i="1" dirty="0"/>
              <a:t>IN-ACTION</a:t>
            </a:r>
          </a:p>
        </p:txBody>
      </p:sp>
    </p:spTree>
    <p:extLst>
      <p:ext uri="{BB962C8B-B14F-4D97-AF65-F5344CB8AC3E}">
        <p14:creationId xmlns:p14="http://schemas.microsoft.com/office/powerpoint/2010/main" val="20377520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781"/>
          <a:stretch/>
        </p:blipFill>
        <p:spPr bwMode="auto">
          <a:xfrm>
            <a:off x="251520" y="620688"/>
            <a:ext cx="4160196" cy="5544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16016" y="1484784"/>
            <a:ext cx="3285880" cy="49085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083137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764704"/>
            <a:ext cx="3703340" cy="4937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1484784"/>
            <a:ext cx="3438128" cy="5157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360053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240968" y="1340768"/>
            <a:ext cx="4093732" cy="18722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400" dirty="0">
                <a:solidFill>
                  <a:srgbClr val="000000"/>
                </a:solidFill>
                <a:cs typeface="Arial" panose="020B0604020202020204" pitchFamily="34" charset="0"/>
              </a:rPr>
              <a:t>Features</a:t>
            </a:r>
          </a:p>
          <a:p>
            <a:pPr algn="l"/>
            <a:endParaRPr lang="en-US" sz="1400" dirty="0">
              <a:solidFill>
                <a:srgbClr val="000000"/>
              </a:solidFill>
              <a:cs typeface="Arial" panose="020B0604020202020204" pitchFamily="34" charset="0"/>
            </a:endParaRP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Aluminum Mill finish</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Customizable to suit all applications</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Can be top or side mounted</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Custom color railing is available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Complies with OSHA regulations 29 CFR 1910.23 and 1926.502 </a:t>
            </a:r>
          </a:p>
          <a:p>
            <a:pPr marL="285750" indent="-285750" algn="l">
              <a:buFont typeface="Arial" panose="020B0604020202020204" pitchFamily="34" charset="0"/>
              <a:buChar char="•"/>
            </a:pPr>
            <a:endParaRPr lang="en-GB" sz="1400" dirty="0">
              <a:solidFill>
                <a:srgbClr val="000000"/>
              </a:solidFill>
              <a:cs typeface="Arial" panose="020B0604020202020204" pitchFamily="34" charset="0"/>
            </a:endParaRPr>
          </a:p>
          <a:p>
            <a:pPr algn="l"/>
            <a:endParaRPr lang="en-GB" sz="1100" dirty="0">
              <a:solidFill>
                <a:srgbClr val="000000"/>
              </a:solidFill>
              <a:cs typeface="Arial" pitchFamily="34" charset="0"/>
            </a:endParaRPr>
          </a:p>
        </p:txBody>
      </p:sp>
      <p:sp>
        <p:nvSpPr>
          <p:cNvPr id="3" name="Title 1"/>
          <p:cNvSpPr>
            <a:spLocks noGrp="1"/>
          </p:cNvSpPr>
          <p:nvPr>
            <p:ph type="title"/>
          </p:nvPr>
        </p:nvSpPr>
        <p:spPr>
          <a:xfrm>
            <a:off x="251520" y="404664"/>
            <a:ext cx="6995120" cy="792088"/>
          </a:xfrm>
        </p:spPr>
        <p:txBody>
          <a:bodyPr/>
          <a:lstStyle/>
          <a:p>
            <a:r>
              <a:rPr lang="en-GB" sz="3200" dirty="0"/>
              <a:t>GW31 Series guardrail system</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7340" b="14362"/>
          <a:stretch/>
        </p:blipFill>
        <p:spPr>
          <a:xfrm>
            <a:off x="539552" y="3590806"/>
            <a:ext cx="4752528" cy="2790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0926" b="8993"/>
          <a:stretch/>
        </p:blipFill>
        <p:spPr>
          <a:xfrm>
            <a:off x="4572000" y="1578195"/>
            <a:ext cx="3951671" cy="20770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4781" y="3429000"/>
            <a:ext cx="3706190" cy="2780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1759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1519" y="4694184"/>
            <a:ext cx="5529568" cy="17910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88024" y="2328240"/>
            <a:ext cx="4225867" cy="3169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a:stretch>
            <a:fillRect/>
          </a:stretch>
        </p:blipFill>
        <p:spPr>
          <a:xfrm>
            <a:off x="261519" y="1524410"/>
            <a:ext cx="6213152" cy="20382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1"/>
          <p:cNvSpPr>
            <a:spLocks noGrp="1"/>
          </p:cNvSpPr>
          <p:nvPr>
            <p:ph type="title"/>
          </p:nvPr>
        </p:nvSpPr>
        <p:spPr>
          <a:xfrm>
            <a:off x="251520" y="404664"/>
            <a:ext cx="6995120" cy="792088"/>
          </a:xfrm>
        </p:spPr>
        <p:txBody>
          <a:bodyPr/>
          <a:lstStyle/>
          <a:p>
            <a:r>
              <a:rPr lang="en-GB" sz="3200" dirty="0"/>
              <a:t>GW20 Modular walkway system</a:t>
            </a:r>
          </a:p>
        </p:txBody>
      </p:sp>
    </p:spTree>
    <p:extLst>
      <p:ext uri="{BB962C8B-B14F-4D97-AF65-F5344CB8AC3E}">
        <p14:creationId xmlns:p14="http://schemas.microsoft.com/office/powerpoint/2010/main" val="327343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219371" y="966467"/>
            <a:ext cx="6840760" cy="25345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400" dirty="0">
                <a:solidFill>
                  <a:srgbClr val="000000"/>
                </a:solidFill>
                <a:cs typeface="Arial" panose="020B0604020202020204" pitchFamily="34" charset="0"/>
              </a:rPr>
              <a:t>Features</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Non-penetrating weighted base – No penetration of the roof</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Four port base allows infinite positioning of the rail sections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Positive locking system secures rails to base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Complies with OSHA regulations 29 CFR 1910.23 and 1926.502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Toe board adaptors available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No intermediate counterweights required, reducing trip hazards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Working handles are cast into base for easy lifting and positioning </a:t>
            </a:r>
          </a:p>
          <a:p>
            <a:pPr marL="285750" indent="-285750" algn="l">
              <a:buFont typeface="Arial" panose="020B0604020202020204" pitchFamily="34" charset="0"/>
              <a:buChar char="•"/>
            </a:pPr>
            <a:r>
              <a:rPr lang="en-US" sz="1400" dirty="0">
                <a:solidFill>
                  <a:srgbClr val="000000"/>
                </a:solidFill>
                <a:cs typeface="Arial" panose="020B0604020202020204" pitchFamily="34" charset="0"/>
              </a:rPr>
              <a:t>Custom color railing is available </a:t>
            </a:r>
            <a:endParaRPr lang="en-GB" sz="1400" dirty="0">
              <a:solidFill>
                <a:srgbClr val="000000"/>
              </a:solidFill>
              <a:cs typeface="Arial" panose="020B0604020202020204" pitchFamily="34" charset="0"/>
            </a:endParaRPr>
          </a:p>
        </p:txBody>
      </p:sp>
      <p:sp>
        <p:nvSpPr>
          <p:cNvPr id="6" name="Title 1"/>
          <p:cNvSpPr>
            <a:spLocks noGrp="1"/>
          </p:cNvSpPr>
          <p:nvPr>
            <p:ph type="title"/>
          </p:nvPr>
        </p:nvSpPr>
        <p:spPr>
          <a:xfrm>
            <a:off x="251520" y="404664"/>
            <a:ext cx="6995120" cy="792088"/>
          </a:xfrm>
        </p:spPr>
        <p:txBody>
          <a:bodyPr/>
          <a:lstStyle/>
          <a:p>
            <a:r>
              <a:rPr lang="en-GB" sz="3200" dirty="0"/>
              <a:t>STACCO Modular railing system</a:t>
            </a:r>
          </a:p>
        </p:txBody>
      </p:sp>
      <p:pic>
        <p:nvPicPr>
          <p:cNvPr id="7" name="Picture 6"/>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6933" y1="44942" x2="51886" y2="43788"/>
                        <a14:backgroundMark x1="23944" y1="57298" x2="28714" y2="54922"/>
                        <a14:backgroundMark x1="36983" y1="40530" x2="63653" y2="21656"/>
                        <a14:backgroundMark x1="36756" y1="52817" x2="46025" y2="53293"/>
                        <a14:backgroundMark x1="53203" y1="48065" x2="64153" y2="51527"/>
                        <a14:backgroundMark x1="28623" y1="64562" x2="32303" y2="65173"/>
                        <a14:backgroundMark x1="38483" y1="72166" x2="38982" y2="72301"/>
                        <a14:backgroundMark x1="22126" y1="77800" x2="22626" y2="76307"/>
                        <a14:backgroundMark x1="38074" y1="72301" x2="38164" y2="73048"/>
                        <a14:backgroundMark x1="61926" y1="65037" x2="62335" y2="66395"/>
                        <a14:backgroundMark x1="61336" y1="41412" x2="65334" y2="40190"/>
                        <a14:backgroundMark x1="57565" y1="42023" x2="50204" y2="42159"/>
                        <a14:backgroundMark x1="76193" y1="61643" x2="76874" y2="62050"/>
                      </a14:backgroundRemoval>
                    </a14:imgEffect>
                  </a14:imgLayer>
                </a14:imgProps>
              </a:ext>
              <a:ext uri="{28A0092B-C50C-407E-A947-70E740481C1C}">
                <a14:useLocalDpi xmlns:a14="http://schemas.microsoft.com/office/drawing/2010/main" val="0"/>
              </a:ext>
            </a:extLst>
          </a:blip>
          <a:srcRect l="14903" t="9123" r="18443" b="14708"/>
          <a:stretch/>
        </p:blipFill>
        <p:spPr>
          <a:xfrm>
            <a:off x="4860032" y="2636912"/>
            <a:ext cx="4154242" cy="3177925"/>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1649" t="18046" r="3414" b="4860"/>
          <a:stretch/>
        </p:blipFill>
        <p:spPr>
          <a:xfrm>
            <a:off x="323527" y="3645024"/>
            <a:ext cx="4403085" cy="26642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9659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51520" y="404664"/>
            <a:ext cx="6995120" cy="792088"/>
          </a:xfrm>
        </p:spPr>
        <p:txBody>
          <a:bodyPr/>
          <a:lstStyle/>
          <a:p>
            <a:r>
              <a:rPr lang="en-GB" sz="3200" dirty="0"/>
              <a:t>Crossovers, Stairs and Platforms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1484784"/>
            <a:ext cx="3528392" cy="45617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2125" r="9838"/>
          <a:stretch/>
        </p:blipFill>
        <p:spPr>
          <a:xfrm>
            <a:off x="179512" y="1340768"/>
            <a:ext cx="2952328" cy="40032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21823" r="7094"/>
          <a:stretch/>
        </p:blipFill>
        <p:spPr>
          <a:xfrm>
            <a:off x="2771800" y="3212976"/>
            <a:ext cx="3168352" cy="33429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24322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7" name="Title 6"/>
          <p:cNvSpPr>
            <a:spLocks noGrp="1"/>
          </p:cNvSpPr>
          <p:nvPr>
            <p:ph type="ctrTitle"/>
          </p:nvPr>
        </p:nvSpPr>
        <p:spPr/>
        <p:txBody>
          <a:bodyPr/>
          <a:lstStyle/>
          <a:p>
            <a:r>
              <a:rPr lang="en-US" b="1" dirty="0"/>
              <a:t>Building Codes &amp; Good Roofing Practices</a:t>
            </a:r>
          </a:p>
        </p:txBody>
      </p:sp>
    </p:spTree>
    <p:extLst>
      <p:ext uri="{BB962C8B-B14F-4D97-AF65-F5344CB8AC3E}">
        <p14:creationId xmlns:p14="http://schemas.microsoft.com/office/powerpoint/2010/main" val="17656568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6" name="Title 5"/>
          <p:cNvSpPr>
            <a:spLocks noGrp="1"/>
          </p:cNvSpPr>
          <p:nvPr>
            <p:ph type="title"/>
          </p:nvPr>
        </p:nvSpPr>
        <p:spPr>
          <a:xfrm>
            <a:off x="457200" y="609600"/>
            <a:ext cx="8229600" cy="1143000"/>
          </a:xfrm>
        </p:spPr>
        <p:txBody>
          <a:bodyPr>
            <a:normAutofit fontScale="90000"/>
          </a:bodyPr>
          <a:lstStyle/>
          <a:p>
            <a:pPr eaLnBrk="1" hangingPunct="1">
              <a:defRPr/>
            </a:pPr>
            <a:r>
              <a:rPr lang="en-US" sz="4000" b="1" dirty="0">
                <a:ea typeface="ＭＳ Ｐゴシック" pitchFamily="34" charset="-128"/>
              </a:rPr>
              <a:t>Inspect entire roof area for damage that may have resulted from foreign objects or from human activity</a:t>
            </a:r>
          </a:p>
        </p:txBody>
      </p:sp>
      <p:pic>
        <p:nvPicPr>
          <p:cNvPr id="16389" name="Picture 2" descr="Y:\## Jon's Documents ##\Jon's Pictures\1 - COTTERMAN PICTURES\Marketing File\photo 5.JPG"/>
          <p:cNvPicPr>
            <a:picLocks noGrp="1" noChangeAspect="1" noChangeArrowheads="1"/>
          </p:cNvPicPr>
          <p:nvPr>
            <p:ph sz="quarter" idx="4"/>
          </p:nvPr>
        </p:nvPicPr>
        <p:blipFill>
          <a:blip r:embed="rId3" cstate="print"/>
          <a:srcRect t="-15173" b="-15173"/>
          <a:stretch>
            <a:fillRect/>
          </a:stretch>
        </p:blipFill>
        <p:spPr>
          <a:xfrm>
            <a:off x="4645025" y="1916113"/>
            <a:ext cx="4041775" cy="3951287"/>
          </a:xfrm>
        </p:spPr>
      </p:pic>
      <p:pic>
        <p:nvPicPr>
          <p:cNvPr id="6146" name="Picture 2" descr="Y:\## Jon's Documents ##\Jon's Pictures\St. Mary's Primary School\St. Mary's Primary\IMG_3140.JPG"/>
          <p:cNvPicPr>
            <a:picLocks noGrp="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2286000"/>
            <a:ext cx="3733800" cy="33406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40963" name="Title 1"/>
          <p:cNvSpPr>
            <a:spLocks noGrp="1"/>
          </p:cNvSpPr>
          <p:nvPr>
            <p:ph type="title"/>
          </p:nvPr>
        </p:nvSpPr>
        <p:spPr>
          <a:xfrm>
            <a:off x="1792288" y="533400"/>
            <a:ext cx="5486400" cy="457200"/>
          </a:xfrm>
        </p:spPr>
        <p:txBody>
          <a:bodyPr/>
          <a:lstStyle/>
          <a:p>
            <a:pPr algn="ctr" eaLnBrk="1" hangingPunct="1"/>
            <a:r>
              <a:rPr lang="en-US" sz="3200">
                <a:ea typeface="ＭＳ Ｐゴシック" pitchFamily="34" charset="-128"/>
              </a:rPr>
              <a:t>Building Code</a:t>
            </a:r>
          </a:p>
        </p:txBody>
      </p:sp>
      <p:pic>
        <p:nvPicPr>
          <p:cNvPr id="40964" name="Picture 4" descr="Y:\## Jon's Documents ##\Jon's Pictures\1 - COTTERMAN PICTURES\2013 Slide Show Folder\Max 1978 (1).JPG"/>
          <p:cNvPicPr>
            <a:picLocks noGrp="1" noChangeAspect="1" noChangeArrowheads="1"/>
          </p:cNvPicPr>
          <p:nvPr>
            <p:ph type="pic" idx="1"/>
          </p:nvPr>
        </p:nvPicPr>
        <p:blipFill>
          <a:blip r:embed="rId3" cstate="print"/>
          <a:srcRect t="-203" b="-203"/>
          <a:stretch>
            <a:fillRect/>
          </a:stretch>
        </p:blipFill>
        <p:spPr>
          <a:xfrm>
            <a:off x="2438400" y="1828800"/>
            <a:ext cx="4191000" cy="3143250"/>
          </a:xfrm>
        </p:spPr>
      </p:pic>
      <p:sp>
        <p:nvSpPr>
          <p:cNvPr id="40965" name="Text Placeholder 3"/>
          <p:cNvSpPr>
            <a:spLocks noGrp="1"/>
          </p:cNvSpPr>
          <p:nvPr>
            <p:ph type="body" sz="half" idx="2"/>
          </p:nvPr>
        </p:nvSpPr>
        <p:spPr>
          <a:xfrm>
            <a:off x="1905000" y="990600"/>
            <a:ext cx="5334000" cy="1143000"/>
          </a:xfrm>
        </p:spPr>
        <p:txBody>
          <a:bodyPr/>
          <a:lstStyle/>
          <a:p>
            <a:pPr algn="ctr" eaLnBrk="1" hangingPunct="1"/>
            <a:r>
              <a:rPr lang="en-US" sz="1800" dirty="0">
                <a:ea typeface="ＭＳ Ｐゴシック" pitchFamily="34" charset="-128"/>
              </a:rPr>
              <a:t>The latest energy requirements, building code, </a:t>
            </a:r>
            <a:br>
              <a:rPr lang="en-US" sz="1800" dirty="0">
                <a:ea typeface="ＭＳ Ｐゴシック" pitchFamily="34" charset="-128"/>
              </a:rPr>
            </a:br>
            <a:r>
              <a:rPr lang="en-US" sz="1800" dirty="0">
                <a:ea typeface="ＭＳ Ｐゴシック" pitchFamily="34" charset="-128"/>
              </a:rPr>
              <a:t>and good practices related to roofing</a:t>
            </a:r>
          </a:p>
        </p:txBody>
      </p:sp>
      <p:sp>
        <p:nvSpPr>
          <p:cNvPr id="40966" name="Text Placeholder 3"/>
          <p:cNvSpPr txBox="1">
            <a:spLocks/>
          </p:cNvSpPr>
          <p:nvPr/>
        </p:nvSpPr>
        <p:spPr bwMode="auto">
          <a:xfrm>
            <a:off x="1905000" y="5184775"/>
            <a:ext cx="5486400" cy="530225"/>
          </a:xfrm>
          <a:prstGeom prst="rect">
            <a:avLst/>
          </a:prstGeom>
          <a:noFill/>
          <a:ln w="9525">
            <a:noFill/>
            <a:miter lim="800000"/>
            <a:headEnd/>
            <a:tailEnd/>
          </a:ln>
        </p:spPr>
        <p:txBody>
          <a:bodyPr lIns="45720" rIns="45720"/>
          <a:lstStyle/>
          <a:p>
            <a:pPr algn="ctr">
              <a:spcBef>
                <a:spcPct val="20000"/>
              </a:spcBef>
              <a:buClr>
                <a:srgbClr val="000000"/>
              </a:buClr>
              <a:buSzPct val="65000"/>
              <a:buFont typeface="Wingdings 2" pitchFamily="18" charset="2"/>
              <a:buNone/>
            </a:pPr>
            <a:r>
              <a:rPr lang="en-US" sz="1400" dirty="0">
                <a:latin typeface="Calibri" pitchFamily="34" charset="0"/>
              </a:rPr>
              <a:t>The codes have changed since the late 70’s</a:t>
            </a:r>
          </a:p>
          <a:p>
            <a:pPr algn="ctr">
              <a:spcBef>
                <a:spcPct val="20000"/>
              </a:spcBef>
              <a:buClr>
                <a:srgbClr val="000000"/>
              </a:buClr>
              <a:buSzPct val="65000"/>
              <a:buFont typeface="Wingdings 2" pitchFamily="18" charset="2"/>
              <a:buNone/>
            </a:pPr>
            <a:endParaRPr lang="en-US" sz="1400" dirty="0">
              <a:latin typeface="Calibri" pitchFamily="34" charset="0"/>
            </a:endParaRPr>
          </a:p>
        </p:txBody>
      </p:sp>
    </p:spTree>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11"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6" name="Content Placeholder 5"/>
          <p:cNvSpPr>
            <a:spLocks noGrp="1"/>
          </p:cNvSpPr>
          <p:nvPr>
            <p:ph idx="1"/>
          </p:nvPr>
        </p:nvSpPr>
        <p:spPr/>
        <p:txBody>
          <a:bodyPr/>
          <a:lstStyle/>
          <a:p>
            <a:r>
              <a:rPr lang="en-US" dirty="0"/>
              <a:t>R-Value is a measure of thermal resistance </a:t>
            </a:r>
          </a:p>
          <a:p>
            <a:r>
              <a:rPr lang="en-US" dirty="0"/>
              <a:t>The International Energy Conservation Code (IECC) </a:t>
            </a:r>
          </a:p>
          <a:p>
            <a:r>
              <a:rPr lang="en-US" dirty="0"/>
              <a:t>Climate Zone 5 requires R-25</a:t>
            </a:r>
          </a:p>
          <a:p>
            <a:pPr marL="0" indent="0">
              <a:buNone/>
            </a:pPr>
            <a:endParaRPr lang="en-US" dirty="0"/>
          </a:p>
        </p:txBody>
      </p:sp>
      <p:sp>
        <p:nvSpPr>
          <p:cNvPr id="12" name="Title 1"/>
          <p:cNvSpPr txBox="1">
            <a:spLocks/>
          </p:cNvSpPr>
          <p:nvPr/>
        </p:nvSpPr>
        <p:spPr bwMode="auto">
          <a:xfrm>
            <a:off x="457200" y="152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R-Value Requirements</a:t>
            </a:r>
          </a:p>
        </p:txBody>
      </p:sp>
    </p:spTree>
    <p:extLst>
      <p:ext uri="{BB962C8B-B14F-4D97-AF65-F5344CB8AC3E}">
        <p14:creationId xmlns:p14="http://schemas.microsoft.com/office/powerpoint/2010/main" val="1133150882"/>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45059" name="Title 4"/>
          <p:cNvSpPr>
            <a:spLocks noGrp="1"/>
          </p:cNvSpPr>
          <p:nvPr>
            <p:ph type="title"/>
          </p:nvPr>
        </p:nvSpPr>
        <p:spPr>
          <a:xfrm>
            <a:off x="457200" y="685800"/>
            <a:ext cx="8229600" cy="1143000"/>
          </a:xfrm>
        </p:spPr>
        <p:txBody>
          <a:bodyPr/>
          <a:lstStyle/>
          <a:p>
            <a:pPr eaLnBrk="1" hangingPunct="1"/>
            <a:r>
              <a:rPr lang="en-US" b="1" dirty="0">
                <a:ea typeface="ＭＳ Ｐゴシック" pitchFamily="34" charset="-128"/>
              </a:rPr>
              <a:t>Roof Core Cuts</a:t>
            </a:r>
          </a:p>
        </p:txBody>
      </p:sp>
      <p:pic>
        <p:nvPicPr>
          <p:cNvPr id="45060" name="Picture 2" descr="Y:\## Jon's Documents ##\Jon's Pictures\Brown Logistics Solutions 9-20-13\IMG_3760.JPG"/>
          <p:cNvPicPr>
            <a:picLocks noGrp="1" noChangeAspect="1" noChangeArrowheads="1"/>
          </p:cNvPicPr>
          <p:nvPr>
            <p:ph sz="half" idx="2"/>
          </p:nvPr>
        </p:nvPicPr>
        <p:blipFill>
          <a:blip r:embed="rId3" cstate="print"/>
          <a:srcRect t="-15199" b="-15199"/>
          <a:stretch>
            <a:fillRect/>
          </a:stretch>
        </p:blipFill>
        <p:spPr>
          <a:xfrm>
            <a:off x="457200" y="1828800"/>
            <a:ext cx="4040188" cy="3951288"/>
          </a:xfrm>
        </p:spPr>
      </p:pic>
      <p:pic>
        <p:nvPicPr>
          <p:cNvPr id="45061" name="Picture 3" descr="Y:\## Jon's Documents ##\Jon's Pictures\1 - COTTERMAN PICTURES\4-17-13 Jon's Pictures\IMG_0019.JPG"/>
          <p:cNvPicPr>
            <a:picLocks noGrp="1" noChangeAspect="1" noChangeArrowheads="1"/>
          </p:cNvPicPr>
          <p:nvPr>
            <p:ph sz="quarter" idx="4"/>
          </p:nvPr>
        </p:nvPicPr>
        <p:blipFill>
          <a:blip r:embed="rId4" cstate="print"/>
          <a:srcRect t="-15173" b="-15173"/>
          <a:stretch>
            <a:fillRect/>
          </a:stretch>
        </p:blipFill>
        <p:spPr>
          <a:xfrm>
            <a:off x="4645025" y="1828800"/>
            <a:ext cx="4041775" cy="3951288"/>
          </a:xfr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pic>
        <p:nvPicPr>
          <p:cNvPr id="43011" name="114da017-56d1-4127-b185-e73d117007c6" descr="0F12DC62-0EFE-4C41-9A8C-C6B63D5CA852@domain"/>
          <p:cNvPicPr>
            <a:picLocks noGrp="1" noChangeAspect="1" noChangeArrowheads="1"/>
          </p:cNvPicPr>
          <p:nvPr>
            <p:ph type="pic" idx="1"/>
          </p:nvPr>
        </p:nvPicPr>
        <p:blipFill>
          <a:blip r:embed="rId3" cstate="print"/>
          <a:srcRect l="-6010" r="-6010"/>
          <a:stretch>
            <a:fillRect/>
          </a:stretch>
        </p:blipFill>
        <p:spPr/>
      </p:pic>
      <p:sp>
        <p:nvSpPr>
          <p:cNvPr id="43012" name="Text Placeholder 3"/>
          <p:cNvSpPr>
            <a:spLocks noGrp="1"/>
          </p:cNvSpPr>
          <p:nvPr>
            <p:ph type="body" sz="half" idx="2"/>
          </p:nvPr>
        </p:nvSpPr>
        <p:spPr>
          <a:xfrm>
            <a:off x="1752600" y="4800600"/>
            <a:ext cx="5562600" cy="1087438"/>
          </a:xfrm>
        </p:spPr>
        <p:txBody>
          <a:bodyPr/>
          <a:lstStyle/>
          <a:p>
            <a:pPr algn="ctr" eaLnBrk="1" hangingPunct="1"/>
            <a:r>
              <a:rPr lang="en-US" b="1">
                <a:ea typeface="ＭＳ Ｐゴシック" pitchFamily="34" charset="-128"/>
              </a:rPr>
              <a:t>During the initial evaluation, we found that the building needed additional R Value to meet the current building codes.  </a:t>
            </a:r>
          </a:p>
        </p:txBody>
      </p:sp>
    </p:spTree>
  </p:cSld>
  <p:clrMapOvr>
    <a:masterClrMapping/>
  </p:clrMapOvr>
  <p:transition>
    <p:split dir="in"/>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8" name="Picture 5"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6" name="Content Placeholder 5"/>
          <p:cNvSpPr>
            <a:spLocks noGrp="1"/>
          </p:cNvSpPr>
          <p:nvPr>
            <p:ph idx="1"/>
          </p:nvPr>
        </p:nvSpPr>
        <p:spPr/>
        <p:txBody>
          <a:bodyPr/>
          <a:lstStyle/>
          <a:p>
            <a:r>
              <a:rPr lang="en-US" dirty="0"/>
              <a:t>Determine existing roof substrate including roof deck construction</a:t>
            </a:r>
          </a:p>
          <a:p>
            <a:r>
              <a:rPr lang="en-US" dirty="0"/>
              <a:t>Specify the proper materials to meet or exceed the fire code classification </a:t>
            </a:r>
          </a:p>
          <a:p>
            <a:endParaRPr lang="en-US" dirty="0"/>
          </a:p>
        </p:txBody>
      </p:sp>
      <p:sp>
        <p:nvSpPr>
          <p:cNvPr id="9" name="Title 1"/>
          <p:cNvSpPr txBox="1">
            <a:spLocks/>
          </p:cNvSpPr>
          <p:nvPr/>
        </p:nvSpPr>
        <p:spPr bwMode="auto">
          <a:xfrm>
            <a:off x="44958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Fire Code Compliance</a:t>
            </a:r>
          </a:p>
        </p:txBody>
      </p:sp>
    </p:spTree>
    <p:extLst>
      <p:ext uri="{BB962C8B-B14F-4D97-AF65-F5344CB8AC3E}">
        <p14:creationId xmlns:p14="http://schemas.microsoft.com/office/powerpoint/2010/main" val="773662777"/>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44035" name="Title 5"/>
          <p:cNvSpPr>
            <a:spLocks noGrp="1"/>
          </p:cNvSpPr>
          <p:nvPr>
            <p:ph type="title"/>
          </p:nvPr>
        </p:nvSpPr>
        <p:spPr>
          <a:xfrm>
            <a:off x="457200" y="533400"/>
            <a:ext cx="8229600" cy="1143000"/>
          </a:xfrm>
        </p:spPr>
        <p:txBody>
          <a:bodyPr/>
          <a:lstStyle/>
          <a:p>
            <a:pPr eaLnBrk="1" hangingPunct="1"/>
            <a:r>
              <a:rPr lang="en-US" b="1">
                <a:solidFill>
                  <a:schemeClr val="bg1"/>
                </a:solidFill>
                <a:ea typeface="ＭＳ Ｐゴシック" pitchFamily="34" charset="-128"/>
              </a:rPr>
              <a:t>INSIDE INSPECTION</a:t>
            </a:r>
          </a:p>
        </p:txBody>
      </p:sp>
      <p:pic>
        <p:nvPicPr>
          <p:cNvPr id="44036" name="Picture 2" descr="Y:\## Jon's Documents ##\Jon's Pictures\Brown Logistics Solutions 9-20-13\IMG_3706.JPG"/>
          <p:cNvPicPr>
            <a:picLocks noGrp="1" noChangeAspect="1" noChangeArrowheads="1"/>
          </p:cNvPicPr>
          <p:nvPr>
            <p:ph sz="half" idx="2"/>
          </p:nvPr>
        </p:nvPicPr>
        <p:blipFill>
          <a:blip r:embed="rId3" cstate="print"/>
          <a:srcRect t="-15199" b="-15199"/>
          <a:stretch>
            <a:fillRect/>
          </a:stretch>
        </p:blipFill>
        <p:spPr>
          <a:xfrm>
            <a:off x="381000" y="1600200"/>
            <a:ext cx="4040188" cy="3951288"/>
          </a:xfrm>
        </p:spPr>
      </p:pic>
      <p:pic>
        <p:nvPicPr>
          <p:cNvPr id="44037" name="Picture 3" descr="Y:\## Jon's Documents ##\Jon's Pictures\1 - COTTERMAN PICTURES\Oct 10 Marketing Pictures\IMG_1617.JPG"/>
          <p:cNvPicPr>
            <a:picLocks noGrp="1" noChangeAspect="1" noChangeArrowheads="1"/>
          </p:cNvPicPr>
          <p:nvPr>
            <p:ph sz="quarter" idx="4"/>
          </p:nvPr>
        </p:nvPicPr>
        <p:blipFill>
          <a:blip r:embed="rId4" cstate="print"/>
          <a:srcRect t="-23434" b="-23434"/>
          <a:stretch>
            <a:fillRect/>
          </a:stretch>
        </p:blipFill>
        <p:spPr>
          <a:xfrm>
            <a:off x="4721225" y="1600200"/>
            <a:ext cx="4041775" cy="3951288"/>
          </a:xfrm>
        </p:spPr>
      </p:pic>
    </p:spTree>
  </p:cSld>
  <p:clrMapOvr>
    <a:masterClrMapping/>
  </p:clrMapOvr>
  <p:transition>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pic>
        <p:nvPicPr>
          <p:cNvPr id="9"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8" name="Content Placeholder 7"/>
          <p:cNvSpPr>
            <a:spLocks noGrp="1"/>
          </p:cNvSpPr>
          <p:nvPr>
            <p:ph idx="1"/>
          </p:nvPr>
        </p:nvSpPr>
        <p:spPr>
          <a:xfrm>
            <a:off x="434340" y="1219200"/>
            <a:ext cx="8252460" cy="4724400"/>
          </a:xfrm>
        </p:spPr>
        <p:txBody>
          <a:bodyPr/>
          <a:lstStyle/>
          <a:p>
            <a:r>
              <a:rPr lang="en-US" sz="3100" dirty="0"/>
              <a:t>Create Positive drainage to prevent ponding water</a:t>
            </a:r>
          </a:p>
          <a:p>
            <a:r>
              <a:rPr lang="en-US" sz="3100" dirty="0"/>
              <a:t>Remove saturated insulation to prevent mold growth</a:t>
            </a:r>
          </a:p>
          <a:p>
            <a:r>
              <a:rPr lang="en-US" sz="3100" dirty="0"/>
              <a:t>Use appropriate materials to comply with temperature restrictions</a:t>
            </a:r>
          </a:p>
          <a:p>
            <a:r>
              <a:rPr lang="en-US" sz="3100" dirty="0"/>
              <a:t>Properly designing edge securement</a:t>
            </a:r>
          </a:p>
          <a:p>
            <a:r>
              <a:rPr lang="en-US" sz="3100" dirty="0"/>
              <a:t>Install walk protection around HVAC units and roof access points</a:t>
            </a:r>
          </a:p>
          <a:p>
            <a:endParaRPr lang="en-US" dirty="0"/>
          </a:p>
        </p:txBody>
      </p:sp>
      <p:sp>
        <p:nvSpPr>
          <p:cNvPr id="10" name="Title 1"/>
          <p:cNvSpPr txBox="1">
            <a:spLocks/>
          </p:cNvSpPr>
          <p:nvPr/>
        </p:nvSpPr>
        <p:spPr bwMode="auto">
          <a:xfrm>
            <a:off x="304800" y="152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Good Roofing Practice</a:t>
            </a:r>
          </a:p>
        </p:txBody>
      </p:sp>
    </p:spTree>
    <p:extLst>
      <p:ext uri="{BB962C8B-B14F-4D97-AF65-F5344CB8AC3E}">
        <p14:creationId xmlns:p14="http://schemas.microsoft.com/office/powerpoint/2010/main" val="3484960948"/>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pPr marL="0" indent="0" algn="ctr">
              <a:buNone/>
            </a:pPr>
            <a:r>
              <a:rPr lang="en-US" sz="6000" b="1" dirty="0"/>
              <a:t>QUESTIONS ?</a:t>
            </a:r>
          </a:p>
        </p:txBody>
      </p:sp>
    </p:spTree>
    <p:extLst>
      <p:ext uri="{BB962C8B-B14F-4D97-AF65-F5344CB8AC3E}">
        <p14:creationId xmlns:p14="http://schemas.microsoft.com/office/powerpoint/2010/main" val="583834847"/>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a:t>We utilize the latest technology in the industry to ensure….</a:t>
            </a:r>
          </a:p>
          <a:p>
            <a:pPr lvl="1"/>
            <a:r>
              <a:rPr lang="en-US" dirty="0"/>
              <a:t>Safe working environment </a:t>
            </a:r>
          </a:p>
          <a:p>
            <a:pPr lvl="1"/>
            <a:r>
              <a:rPr lang="en-US" dirty="0"/>
              <a:t>Quality workmanship for customer</a:t>
            </a:r>
          </a:p>
          <a:p>
            <a:pPr lvl="1"/>
            <a:r>
              <a:rPr lang="en-US" dirty="0"/>
              <a:t>Customer operations are uninterrupted </a:t>
            </a:r>
          </a:p>
          <a:p>
            <a:pPr marL="0" indent="0">
              <a:buNone/>
            </a:pPr>
            <a:endParaRPr lang="en-US" dirty="0"/>
          </a:p>
        </p:txBody>
      </p:sp>
      <p:sp>
        <p:nvSpPr>
          <p:cNvPr id="5" name="Title 1"/>
          <p:cNvSpPr txBox="1">
            <a:spLocks/>
          </p:cNvSpPr>
          <p:nvPr/>
        </p:nvSpPr>
        <p:spPr bwMode="auto">
          <a:xfrm>
            <a:off x="457200" y="3048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The Cotterman Way</a:t>
            </a:r>
          </a:p>
        </p:txBody>
      </p:sp>
    </p:spTree>
    <p:extLst>
      <p:ext uri="{BB962C8B-B14F-4D97-AF65-F5344CB8AC3E}">
        <p14:creationId xmlns:p14="http://schemas.microsoft.com/office/powerpoint/2010/main" val="407311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6"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3" name="Content Placeholder 2"/>
          <p:cNvSpPr>
            <a:spLocks noGrp="1"/>
          </p:cNvSpPr>
          <p:nvPr>
            <p:ph idx="1"/>
          </p:nvPr>
        </p:nvSpPr>
        <p:spPr>
          <a:xfrm>
            <a:off x="457200" y="1211580"/>
            <a:ext cx="8229600" cy="4525963"/>
          </a:xfrm>
        </p:spPr>
        <p:txBody>
          <a:bodyPr/>
          <a:lstStyle/>
          <a:p>
            <a:r>
              <a:rPr lang="en-US" dirty="0"/>
              <a:t>Minimize the human error factor</a:t>
            </a:r>
          </a:p>
          <a:p>
            <a:r>
              <a:rPr lang="en-US" dirty="0"/>
              <a:t>Leaves a consistent water-tight weld on seams</a:t>
            </a:r>
          </a:p>
          <a:p>
            <a:r>
              <a:rPr lang="en-US" dirty="0"/>
              <a:t>Increased production rates</a:t>
            </a:r>
          </a:p>
          <a:p>
            <a:r>
              <a:rPr lang="en-US" dirty="0"/>
              <a:t>Great ergonomic tool for our employees</a:t>
            </a:r>
          </a:p>
          <a:p>
            <a:pPr marL="0" indent="0">
              <a:buNone/>
            </a:pPr>
            <a:endParaRPr lang="en-US" dirty="0"/>
          </a:p>
          <a:p>
            <a:endParaRPr lang="en-US" dirty="0"/>
          </a:p>
        </p:txBody>
      </p:sp>
      <p:sp>
        <p:nvSpPr>
          <p:cNvPr id="5" name="Title 1"/>
          <p:cNvSpPr txBox="1">
            <a:spLocks/>
          </p:cNvSpPr>
          <p:nvPr/>
        </p:nvSpPr>
        <p:spPr bwMode="auto">
          <a:xfrm>
            <a:off x="38100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Robotic welder</a:t>
            </a:r>
          </a:p>
        </p:txBody>
      </p:sp>
      <p:pic>
        <p:nvPicPr>
          <p:cNvPr id="6" name="Picture 3" descr="Y:\## Jon's Documents ##\Jon's Pictures\1 - COTTERMAN PICTURES\Marketing File\2014 Marketing Pictures\IMG_3690.JPG"/>
          <p:cNvPicPr>
            <a:picLocks noChangeAspect="1" noChangeArrowheads="1"/>
          </p:cNvPicPr>
          <p:nvPr/>
        </p:nvPicPr>
        <p:blipFill>
          <a:blip r:embed="rId3" cstate="print"/>
          <a:srcRect t="-23322" b="-23322"/>
          <a:stretch>
            <a:fillRect/>
          </a:stretch>
        </p:blipFill>
        <p:spPr>
          <a:xfrm>
            <a:off x="3048000" y="3260417"/>
            <a:ext cx="3679970" cy="3597583"/>
          </a:xfrm>
          <a:prstGeom prst="rect">
            <a:avLst/>
          </a:prstGeom>
        </p:spPr>
      </p:pic>
    </p:spTree>
    <p:extLst>
      <p:ext uri="{BB962C8B-B14F-4D97-AF65-F5344CB8AC3E}">
        <p14:creationId xmlns:p14="http://schemas.microsoft.com/office/powerpoint/2010/main" val="241036491"/>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14339" name="Title 5"/>
          <p:cNvSpPr>
            <a:spLocks noGrp="1"/>
          </p:cNvSpPr>
          <p:nvPr>
            <p:ph type="title"/>
          </p:nvPr>
        </p:nvSpPr>
        <p:spPr/>
        <p:txBody>
          <a:bodyPr/>
          <a:lstStyle/>
          <a:p>
            <a:pPr eaLnBrk="1" hangingPunct="1"/>
            <a:r>
              <a:rPr lang="en-US" sz="3000" b="1" dirty="0">
                <a:ea typeface="ＭＳ Ｐゴシック" pitchFamily="34" charset="-128"/>
              </a:rPr>
              <a:t>Remove all debris that may have accumulated on the roof surface to ensure it does not restrict drainage</a:t>
            </a:r>
            <a:endParaRPr lang="en-US" sz="3000" dirty="0">
              <a:ea typeface="ＭＳ Ｐゴシック" pitchFamily="34" charset="-128"/>
            </a:endParaRPr>
          </a:p>
        </p:txBody>
      </p:sp>
      <p:pic>
        <p:nvPicPr>
          <p:cNvPr id="14341" name="Picture 4" descr="C:\Users\NHESS~1.COT\AppData\Local\Temp\df_docs-3\DOCS[workorder,10111]\1407868107019956.JPG"/>
          <p:cNvPicPr>
            <a:picLocks noChangeAspect="1" noChangeArrowheads="1"/>
          </p:cNvPicPr>
          <p:nvPr/>
        </p:nvPicPr>
        <p:blipFill>
          <a:blip r:embed="rId3" cstate="print"/>
          <a:srcRect/>
          <a:stretch>
            <a:fillRect/>
          </a:stretch>
        </p:blipFill>
        <p:spPr bwMode="auto">
          <a:xfrm>
            <a:off x="262550" y="2028504"/>
            <a:ext cx="4755197" cy="3554092"/>
          </a:xfrm>
          <a:prstGeom prst="rect">
            <a:avLst/>
          </a:prstGeom>
          <a:noFill/>
          <a:ln w="28575">
            <a:solidFill>
              <a:schemeClr val="bg1"/>
            </a:solidFill>
            <a:miter lim="800000"/>
            <a:headEnd/>
            <a:tailEnd/>
          </a:ln>
        </p:spPr>
      </p:pic>
      <p:pic>
        <p:nvPicPr>
          <p:cNvPr id="5" name="Picture 4" descr="C:\Documents and Settings\Jon\My Documents\My Pictures\Fresh Encounter Kenton\Farm Store\7-21-08 034.jpg"/>
          <p:cNvPicPr/>
          <p:nvPr/>
        </p:nvPicPr>
        <p:blipFill>
          <a:blip r:embed="rId4" cstate="print"/>
          <a:srcRect/>
          <a:stretch>
            <a:fillRect/>
          </a:stretch>
        </p:blipFill>
        <p:spPr bwMode="auto">
          <a:xfrm>
            <a:off x="5105400" y="1642450"/>
            <a:ext cx="3810000" cy="4038600"/>
          </a:xfrm>
          <a:prstGeom prst="rect">
            <a:avLst/>
          </a:prstGeom>
          <a:noFill/>
          <a:ln w="28575">
            <a:solidFill>
              <a:schemeClr val="bg1"/>
            </a:solidFill>
            <a:bevel/>
            <a:headEnd/>
            <a:tailEnd/>
          </a:ln>
        </p:spPr>
      </p:pic>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4"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3" name="Content Placeholder 2"/>
          <p:cNvSpPr>
            <a:spLocks noGrp="1"/>
          </p:cNvSpPr>
          <p:nvPr>
            <p:ph idx="1"/>
          </p:nvPr>
        </p:nvSpPr>
        <p:spPr>
          <a:xfrm>
            <a:off x="457200" y="1203960"/>
            <a:ext cx="8229600" cy="4525963"/>
          </a:xfrm>
        </p:spPr>
        <p:txBody>
          <a:bodyPr/>
          <a:lstStyle/>
          <a:p>
            <a:r>
              <a:rPr lang="en-US" dirty="0"/>
              <a:t>Provides superior wind uplift performance</a:t>
            </a:r>
          </a:p>
          <a:p>
            <a:r>
              <a:rPr lang="en-US" dirty="0"/>
              <a:t>No membrane fastener penetrations</a:t>
            </a:r>
          </a:p>
          <a:p>
            <a:r>
              <a:rPr lang="en-US" dirty="0"/>
              <a:t>Increased production rates</a:t>
            </a:r>
          </a:p>
          <a:p>
            <a:r>
              <a:rPr lang="en-US" dirty="0"/>
              <a:t>Another great ergonomic tool being utilized</a:t>
            </a:r>
          </a:p>
          <a:p>
            <a:pPr marL="0" indent="0">
              <a:buNone/>
            </a:pPr>
            <a:endParaRPr lang="en-US" dirty="0"/>
          </a:p>
        </p:txBody>
      </p:sp>
      <p:sp>
        <p:nvSpPr>
          <p:cNvPr id="5" name="Title 1"/>
          <p:cNvSpPr txBox="1">
            <a:spLocks/>
          </p:cNvSpPr>
          <p:nvPr/>
        </p:nvSpPr>
        <p:spPr bwMode="auto">
          <a:xfrm>
            <a:off x="457200" y="3048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err="1"/>
              <a:t>Rhinobond</a:t>
            </a:r>
            <a:r>
              <a:rPr lang="en-US" sz="4000" b="1" dirty="0"/>
              <a:t> Induction Weld Machine</a:t>
            </a:r>
          </a:p>
        </p:txBody>
      </p:sp>
      <p:pic>
        <p:nvPicPr>
          <p:cNvPr id="6" name="Picture 2" descr="Y:\## Jon's Documents ##\Jon's Pictures\1 - COTTERMAN PICTURES\Marketing File\2014 Marketing Pictures\IMG_3285.JPG"/>
          <p:cNvPicPr>
            <a:picLocks noChangeAspect="1" noChangeArrowheads="1"/>
          </p:cNvPicPr>
          <p:nvPr/>
        </p:nvPicPr>
        <p:blipFill>
          <a:blip r:embed="rId3" cstate="print"/>
          <a:srcRect t="-23351" b="-23351"/>
          <a:stretch>
            <a:fillRect/>
          </a:stretch>
        </p:blipFill>
        <p:spPr>
          <a:xfrm>
            <a:off x="2628106" y="3070999"/>
            <a:ext cx="3887788" cy="3802241"/>
          </a:xfrm>
          <a:prstGeom prst="rect">
            <a:avLst/>
          </a:prstGeom>
        </p:spPr>
      </p:pic>
    </p:spTree>
    <p:extLst>
      <p:ext uri="{BB962C8B-B14F-4D97-AF65-F5344CB8AC3E}">
        <p14:creationId xmlns:p14="http://schemas.microsoft.com/office/powerpoint/2010/main" val="1200453084"/>
      </p:ext>
    </p:extLst>
  </p:cSld>
  <p:clrMapOvr>
    <a:masterClrMapping/>
  </p:clrMapOvr>
  <p:transition spd="slow">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Factory Applied Tape</a:t>
            </a:r>
          </a:p>
        </p:txBody>
      </p:sp>
      <p:pic>
        <p:nvPicPr>
          <p:cNvPr id="4" name="Picture 5" descr="back3.jpg"/>
          <p:cNvPicPr>
            <a:picLocks noChangeAspect="1"/>
          </p:cNvPicPr>
          <p:nvPr/>
        </p:nvPicPr>
        <p:blipFill>
          <a:blip r:embed="rId2" cstate="print"/>
          <a:srcRect/>
          <a:stretch>
            <a:fillRect/>
          </a:stretch>
        </p:blipFill>
        <p:spPr bwMode="auto">
          <a:xfrm>
            <a:off x="0" y="-76200"/>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a:t>Uniform adhesive width and thickness </a:t>
            </a:r>
          </a:p>
          <a:p>
            <a:r>
              <a:rPr lang="en-US" dirty="0"/>
              <a:t>Reduces human error during seam installation</a:t>
            </a:r>
          </a:p>
          <a:p>
            <a:r>
              <a:rPr lang="en-US" dirty="0"/>
              <a:t>Increased production rates</a:t>
            </a:r>
          </a:p>
          <a:p>
            <a:pPr>
              <a:buNone/>
            </a:pPr>
            <a:endParaRPr lang="en-US" dirty="0"/>
          </a:p>
        </p:txBody>
      </p:sp>
      <p:sp>
        <p:nvSpPr>
          <p:cNvPr id="5" name="Title 1"/>
          <p:cNvSpPr txBox="1">
            <a:spLocks/>
          </p:cNvSpPr>
          <p:nvPr/>
        </p:nvSpPr>
        <p:spPr bwMode="auto">
          <a:xfrm>
            <a:off x="228600" y="79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Factory Applied Tape</a:t>
            </a:r>
          </a:p>
        </p:txBody>
      </p:sp>
      <p:pic>
        <p:nvPicPr>
          <p:cNvPr id="8194" name="Picture 2" descr="http://www.construction.com/sweets/newsletter/update/2007/0904_image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224" y="3657600"/>
            <a:ext cx="3313551" cy="219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838191"/>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itle 1"/>
          <p:cNvSpPr>
            <a:spLocks noGrp="1"/>
          </p:cNvSpPr>
          <p:nvPr>
            <p:ph type="title"/>
          </p:nvPr>
        </p:nvSpPr>
        <p:spPr>
          <a:xfrm>
            <a:off x="457200" y="457200"/>
            <a:ext cx="8229600" cy="1143000"/>
          </a:xfrm>
        </p:spPr>
        <p:txBody>
          <a:bodyPr/>
          <a:lstStyle/>
          <a:p>
            <a:pPr eaLnBrk="1" hangingPunct="1"/>
            <a:r>
              <a:rPr lang="en-US" b="1" dirty="0">
                <a:ea typeface="ＭＳ Ｐゴシック" pitchFamily="34" charset="-128"/>
              </a:rPr>
              <a:t>SHEET METAL SHOP</a:t>
            </a:r>
          </a:p>
        </p:txBody>
      </p:sp>
      <p:sp>
        <p:nvSpPr>
          <p:cNvPr id="48132" name="Text Placeholder 2"/>
          <p:cNvSpPr>
            <a:spLocks noGrp="1"/>
          </p:cNvSpPr>
          <p:nvPr>
            <p:ph type="body" idx="1"/>
          </p:nvPr>
        </p:nvSpPr>
        <p:spPr>
          <a:xfrm>
            <a:off x="457200" y="1722438"/>
            <a:ext cx="4040188" cy="639762"/>
          </a:xfrm>
        </p:spPr>
        <p:txBody>
          <a:bodyPr/>
          <a:lstStyle/>
          <a:p>
            <a:pPr algn="ctr" eaLnBrk="1" hangingPunct="1"/>
            <a:r>
              <a:rPr lang="en-US" dirty="0">
                <a:ea typeface="ＭＳ Ｐゴシック" pitchFamily="34" charset="-128"/>
              </a:rPr>
              <a:t>ES-1 Certification	</a:t>
            </a:r>
          </a:p>
        </p:txBody>
      </p:sp>
      <p:pic>
        <p:nvPicPr>
          <p:cNvPr id="11" name="Picture 3"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pic>
        <p:nvPicPr>
          <p:cNvPr id="48133" name="Picture 2" descr="Y:\## Jon's Documents ##\Jon's Pictures\1 - COTTERMAN PICTURES\Marketing File\2014 Marketing Pictures\IMG_3512.JPG"/>
          <p:cNvPicPr>
            <a:picLocks noGrp="1" noChangeAspect="1" noChangeArrowheads="1"/>
          </p:cNvPicPr>
          <p:nvPr>
            <p:ph sz="half" idx="2"/>
          </p:nvPr>
        </p:nvPicPr>
        <p:blipFill>
          <a:blip r:embed="rId3" cstate="print"/>
          <a:srcRect t="-23351" b="-23351"/>
          <a:stretch>
            <a:fillRect/>
          </a:stretch>
        </p:blipFill>
        <p:spPr>
          <a:xfrm>
            <a:off x="2286000" y="2209800"/>
            <a:ext cx="4040188" cy="3951288"/>
          </a:xfrm>
        </p:spPr>
      </p:pic>
      <p:sp>
        <p:nvSpPr>
          <p:cNvPr id="12" name="Title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lnSpcReduction="20000"/>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dirty="0"/>
              <a:t>Sheet Metal Shop</a:t>
            </a:r>
            <a:br>
              <a:rPr lang="en-US" dirty="0"/>
            </a:br>
            <a:endParaRPr lang="en-US" dirty="0"/>
          </a:p>
        </p:txBody>
      </p:sp>
      <p:sp>
        <p:nvSpPr>
          <p:cNvPr id="14" name="Content Placeholder 2"/>
          <p:cNvSpPr>
            <a:spLocks noGrp="1"/>
          </p:cNvSpPr>
          <p:nvPr>
            <p:ph idx="1"/>
          </p:nvPr>
        </p:nvSpPr>
        <p:spPr>
          <a:xfrm>
            <a:off x="449580" y="1295400"/>
            <a:ext cx="8229600" cy="4525963"/>
          </a:xfrm>
        </p:spPr>
        <p:txBody>
          <a:bodyPr anchor="t" anchorCtr="0"/>
          <a:lstStyle/>
          <a:p>
            <a:pPr marL="342900" indent="-342900">
              <a:buFont typeface="Arial" pitchFamily="34" charset="0"/>
              <a:buChar char="•"/>
            </a:pPr>
            <a:r>
              <a:rPr lang="en-US" dirty="0"/>
              <a:t>ANSI/SPRI ES-1 and UL Certified </a:t>
            </a:r>
            <a:endParaRPr lang="en-US" b="0" dirty="0"/>
          </a:p>
          <a:p>
            <a:pPr>
              <a:buFont typeface="Arial" pitchFamily="34" charset="0"/>
              <a:buChar char="•"/>
            </a:pPr>
            <a:r>
              <a:rPr lang="en-US" dirty="0"/>
              <a:t> Proper gauge, design, and fastening pattern to meet specific    wind design standard</a:t>
            </a:r>
          </a:p>
        </p:txBody>
      </p:sp>
    </p:spTree>
  </p:cSld>
  <p:clrMapOvr>
    <a:masterClrMapping/>
  </p:clrMapOvr>
  <p:transition>
    <p:pull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Real-Time Database</a:t>
            </a:r>
          </a:p>
        </p:txBody>
      </p:sp>
      <p:pic>
        <p:nvPicPr>
          <p:cNvPr id="4" name="Picture 3" descr="Y:\## Jon's Documents ##\Jon's Pictures\1 - COTTERMAN PICTURES\Oct 10 Marketing Pictures\IMG_1671.JPG"/>
          <p:cNvPicPr>
            <a:picLocks noChangeAspect="1" noChangeArrowheads="1"/>
          </p:cNvPicPr>
          <p:nvPr/>
        </p:nvPicPr>
        <p:blipFill>
          <a:blip r:embed="rId3" cstate="print"/>
          <a:srcRect t="-23434" b="-23434"/>
          <a:stretch>
            <a:fillRect/>
          </a:stretch>
        </p:blipFill>
        <p:spPr>
          <a:xfrm>
            <a:off x="2688125" y="2852467"/>
            <a:ext cx="3717780" cy="3634546"/>
          </a:xfrm>
          <a:prstGeom prst="rect">
            <a:avLst/>
          </a:prstGeom>
        </p:spPr>
      </p:pic>
      <p:pic>
        <p:nvPicPr>
          <p:cNvPr id="6" name="Picture 5" descr="back3.jpg"/>
          <p:cNvPicPr>
            <a:picLocks noChangeAspect="1"/>
          </p:cNvPicPr>
          <p:nvPr/>
        </p:nvPicPr>
        <p:blipFill>
          <a:blip r:embed="rId4" cstate="print"/>
          <a:srcRect/>
          <a:stretch>
            <a:fillRect/>
          </a:stretch>
        </p:blipFill>
        <p:spPr bwMode="auto">
          <a:xfrm>
            <a:off x="0" y="-76200"/>
            <a:ext cx="9144000" cy="7065963"/>
          </a:xfrm>
          <a:prstGeom prst="rect">
            <a:avLst/>
          </a:prstGeom>
          <a:noFill/>
          <a:ln w="9525">
            <a:noFill/>
            <a:miter lim="800000"/>
            <a:headEnd/>
            <a:tailEnd/>
          </a:ln>
        </p:spPr>
      </p:pic>
      <p:sp>
        <p:nvSpPr>
          <p:cNvPr id="8" name="Content Placeholder 2"/>
          <p:cNvSpPr>
            <a:spLocks noGrp="1"/>
          </p:cNvSpPr>
          <p:nvPr>
            <p:ph idx="1"/>
          </p:nvPr>
        </p:nvSpPr>
        <p:spPr>
          <a:xfrm>
            <a:off x="457200" y="1295400"/>
            <a:ext cx="8229600" cy="4525963"/>
          </a:xfrm>
        </p:spPr>
        <p:txBody>
          <a:bodyPr/>
          <a:lstStyle/>
          <a:p>
            <a:r>
              <a:rPr lang="en-US" sz="2800" dirty="0"/>
              <a:t>Our service techs have access to the work order as they are called in along with building history</a:t>
            </a:r>
          </a:p>
          <a:p>
            <a:r>
              <a:rPr lang="en-US" sz="2800" dirty="0"/>
              <a:t>Tablets are utilized by the techs to retrieve and relay information in real-time</a:t>
            </a:r>
            <a:r>
              <a:rPr lang="en-US" dirty="0"/>
              <a:t>  </a:t>
            </a:r>
          </a:p>
          <a:p>
            <a:pPr marL="0" indent="0">
              <a:buNone/>
            </a:pPr>
            <a:endParaRPr lang="en-US" dirty="0"/>
          </a:p>
          <a:p>
            <a:endParaRPr lang="en-US" dirty="0"/>
          </a:p>
          <a:p>
            <a:endParaRPr lang="en-US" dirty="0"/>
          </a:p>
        </p:txBody>
      </p:sp>
      <p:pic>
        <p:nvPicPr>
          <p:cNvPr id="7" name="Picture 6" descr="Y:\## Jon's Documents ##\Jon's Pictures\1 - COTTERMAN PICTURES\Oct 10 Marketing Pictures\IMG_1671.JPG"/>
          <p:cNvPicPr>
            <a:picLocks noChangeAspect="1" noChangeArrowheads="1"/>
          </p:cNvPicPr>
          <p:nvPr/>
        </p:nvPicPr>
        <p:blipFill>
          <a:blip r:embed="rId3" cstate="print"/>
          <a:srcRect t="-23434" b="-23434"/>
          <a:stretch>
            <a:fillRect/>
          </a:stretch>
        </p:blipFill>
        <p:spPr>
          <a:xfrm>
            <a:off x="2688125" y="3081196"/>
            <a:ext cx="3717780" cy="3634546"/>
          </a:xfrm>
          <a:prstGeom prst="rect">
            <a:avLst/>
          </a:prstGeom>
        </p:spPr>
      </p:pic>
      <p:sp>
        <p:nvSpPr>
          <p:cNvPr id="9" name="Title 1"/>
          <p:cNvSpPr txBox="1">
            <a:spLocks/>
          </p:cNvSpPr>
          <p:nvPr/>
        </p:nvSpPr>
        <p:spPr bwMode="auto">
          <a:xfrm>
            <a:off x="632900" y="1524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b="1"/>
              <a:t>Real-Time Database</a:t>
            </a:r>
            <a:endParaRPr lang="en-US" dirty="0"/>
          </a:p>
        </p:txBody>
      </p:sp>
    </p:spTree>
    <p:extLst>
      <p:ext uri="{BB962C8B-B14F-4D97-AF65-F5344CB8AC3E}">
        <p14:creationId xmlns:p14="http://schemas.microsoft.com/office/powerpoint/2010/main" val="9461949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back6.jpg"/>
          <p:cNvPicPr>
            <a:picLocks noChangeAspect="1"/>
          </p:cNvPicPr>
          <p:nvPr/>
        </p:nvPicPr>
        <p:blipFill>
          <a:blip r:embed="rId2" cstate="print"/>
          <a:srcRect/>
          <a:stretch>
            <a:fillRect/>
          </a:stretch>
        </p:blipFill>
        <p:spPr bwMode="auto">
          <a:xfrm>
            <a:off x="-26988" y="-228600"/>
            <a:ext cx="9170988" cy="7086600"/>
          </a:xfrm>
          <a:prstGeom prst="rect">
            <a:avLst/>
          </a:prstGeom>
          <a:noFill/>
          <a:ln w="9525">
            <a:noFill/>
            <a:miter lim="800000"/>
            <a:headEnd/>
            <a:tailEnd/>
          </a:ln>
        </p:spPr>
      </p:pic>
      <p:sp>
        <p:nvSpPr>
          <p:cNvPr id="52227" name="Title 6"/>
          <p:cNvSpPr>
            <a:spLocks noGrp="1"/>
          </p:cNvSpPr>
          <p:nvPr>
            <p:ph type="title"/>
          </p:nvPr>
        </p:nvSpPr>
        <p:spPr>
          <a:xfrm>
            <a:off x="457200" y="76200"/>
            <a:ext cx="8229600" cy="1143000"/>
          </a:xfrm>
        </p:spPr>
        <p:txBody>
          <a:bodyPr/>
          <a:lstStyle/>
          <a:p>
            <a:pPr eaLnBrk="1" hangingPunct="1"/>
            <a:r>
              <a:rPr lang="en-US" sz="3600" b="1" dirty="0">
                <a:ea typeface="ＭＳ Ｐゴシック" pitchFamily="34" charset="-128"/>
              </a:rPr>
              <a:t>Field ticket </a:t>
            </a:r>
            <a:r>
              <a:rPr lang="en-US" sz="3600" b="1" dirty="0" err="1">
                <a:ea typeface="ＭＳ Ｐゴシック" pitchFamily="34" charset="-128"/>
              </a:rPr>
              <a:t>recieved</a:t>
            </a:r>
            <a:r>
              <a:rPr lang="en-US" sz="3600" b="1" dirty="0">
                <a:ea typeface="ＭＳ Ｐゴシック" pitchFamily="34" charset="-128"/>
              </a:rPr>
              <a:t> by service tech</a:t>
            </a:r>
          </a:p>
        </p:txBody>
      </p:sp>
      <p:pic>
        <p:nvPicPr>
          <p:cNvPr id="52228" name="Content Placeholder 8" descr="C:\Users\nhess.COTTERMANROOFIN\AppData\Local\Microsoft\Windows\Temporary Internet Files\Content.Word\Untitled.jpg"/>
          <p:cNvPicPr>
            <a:picLocks noGrp="1"/>
          </p:cNvPicPr>
          <p:nvPr>
            <p:ph idx="1"/>
          </p:nvPr>
        </p:nvPicPr>
        <p:blipFill>
          <a:blip r:embed="rId3" cstate="print"/>
          <a:srcRect l="-18210" r="-18210"/>
          <a:stretch>
            <a:fillRect/>
          </a:stretch>
        </p:blipFill>
        <p:spPr>
          <a:xfrm>
            <a:off x="457200" y="1265238"/>
            <a:ext cx="8229600" cy="4525962"/>
          </a:xfrm>
        </p:spPr>
      </p:pic>
    </p:spTree>
  </p:cSld>
  <p:clrMapOvr>
    <a:masterClrMapping/>
  </p:clrMapOvr>
  <p:transition>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3" descr="back2.jpg"/>
          <p:cNvPicPr>
            <a:picLocks noChangeAspect="1"/>
          </p:cNvPicPr>
          <p:nvPr/>
        </p:nvPicPr>
        <p:blipFill>
          <a:blip r:embed="rId2" cstate="print"/>
          <a:srcRect/>
          <a:stretch>
            <a:fillRect/>
          </a:stretch>
        </p:blipFill>
        <p:spPr bwMode="auto">
          <a:xfrm>
            <a:off x="0" y="-207963"/>
            <a:ext cx="9144000" cy="7065963"/>
          </a:xfrm>
          <a:prstGeom prst="rect">
            <a:avLst/>
          </a:prstGeom>
          <a:noFill/>
          <a:ln w="9525">
            <a:noFill/>
            <a:miter lim="800000"/>
            <a:headEnd/>
            <a:tailEnd/>
          </a:ln>
        </p:spPr>
      </p:pic>
      <p:sp>
        <p:nvSpPr>
          <p:cNvPr id="5" name="Title 1"/>
          <p:cNvSpPr txBox="1">
            <a:spLocks/>
          </p:cNvSpPr>
          <p:nvPr/>
        </p:nvSpPr>
        <p:spPr>
          <a:xfrm>
            <a:off x="457200" y="304800"/>
            <a:ext cx="8229600" cy="1143000"/>
          </a:xfrm>
          <a:prstGeom prst="rect">
            <a:avLst/>
          </a:prstGeom>
        </p:spPr>
        <p:txBody>
          <a:bodyPr anchor="ctr">
            <a:normAutofit/>
          </a:bodyPr>
          <a:lstStyle/>
          <a:p>
            <a:pPr algn="ctr" defTabSz="457200" fontAlgn="auto">
              <a:spcAft>
                <a:spcPts val="0"/>
              </a:spcAft>
              <a:defRPr/>
            </a:pPr>
            <a:r>
              <a:rPr lang="en-US" sz="4400" b="1" dirty="0">
                <a:latin typeface="+mj-lt"/>
                <a:ea typeface="+mj-ea"/>
                <a:cs typeface="+mj-cs"/>
              </a:rPr>
              <a:t>Aerial image showing leak area</a:t>
            </a:r>
          </a:p>
        </p:txBody>
      </p:sp>
      <p:pic>
        <p:nvPicPr>
          <p:cNvPr id="1229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74764" y="1600200"/>
            <a:ext cx="339447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itle 6"/>
          <p:cNvSpPr>
            <a:spLocks noGrp="1"/>
          </p:cNvSpPr>
          <p:nvPr>
            <p:ph type="title"/>
          </p:nvPr>
        </p:nvSpPr>
        <p:spPr/>
        <p:txBody>
          <a:bodyPr/>
          <a:lstStyle/>
          <a:p>
            <a:pPr eaLnBrk="1" hangingPunct="1"/>
            <a:r>
              <a:rPr lang="en-US" sz="4000" b="1" dirty="0">
                <a:solidFill>
                  <a:schemeClr val="bg1"/>
                </a:solidFill>
                <a:ea typeface="ＭＳ Ｐゴシック" pitchFamily="34" charset="-128"/>
              </a:rPr>
              <a:t>SAMPLE INVOICE TO CUSTOMER</a:t>
            </a:r>
          </a:p>
        </p:txBody>
      </p:sp>
      <p:pic>
        <p:nvPicPr>
          <p:cNvPr id="10" name="Picture 4" descr="back6.jpg"/>
          <p:cNvPicPr>
            <a:picLocks noChangeAspect="1"/>
          </p:cNvPicPr>
          <p:nvPr/>
        </p:nvPicPr>
        <p:blipFill>
          <a:blip r:embed="rId3" cstate="print"/>
          <a:srcRect/>
          <a:stretch>
            <a:fillRect/>
          </a:stretch>
        </p:blipFill>
        <p:spPr bwMode="auto">
          <a:xfrm>
            <a:off x="-26988" y="-228600"/>
            <a:ext cx="9170988" cy="7086600"/>
          </a:xfrm>
          <a:prstGeom prst="rect">
            <a:avLst/>
          </a:prstGeom>
          <a:noFill/>
          <a:ln w="9525">
            <a:noFill/>
            <a:miter lim="800000"/>
            <a:headEnd/>
            <a:tailEnd/>
          </a:ln>
        </p:spPr>
      </p:pic>
      <p:sp>
        <p:nvSpPr>
          <p:cNvPr id="13" name="Title 5"/>
          <p:cNvSpPr txBox="1">
            <a:spLocks/>
          </p:cNvSpPr>
          <p:nvPr/>
        </p:nvSpPr>
        <p:spPr bwMode="auto">
          <a:xfrm>
            <a:off x="381000" y="1752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eaLnBrk="1" hangingPunct="1"/>
            <a:r>
              <a:rPr lang="en-US" b="1" dirty="0">
                <a:ea typeface="ＭＳ Ｐゴシック" pitchFamily="34" charset="-128"/>
              </a:rPr>
              <a:t>Sample invoice to customer </a:t>
            </a:r>
          </a:p>
        </p:txBody>
      </p:sp>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941" y="1743008"/>
            <a:ext cx="3909060" cy="3586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29195" y="1743008"/>
            <a:ext cx="3350925" cy="366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6600" y="3429000"/>
            <a:ext cx="2514600" cy="1981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Cotterman </a:t>
            </a:r>
          </a:p>
          <a:p>
            <a:pPr algn="ctr"/>
            <a:r>
              <a:rPr lang="en-US" dirty="0"/>
              <a:t>Online Roof Database</a:t>
            </a:r>
          </a:p>
          <a:p>
            <a:pPr algn="ctr"/>
            <a:r>
              <a:rPr lang="en-US" sz="1500" dirty="0"/>
              <a:t>History of all roofing activities, inspection reports, photos, drawings, recommendations</a:t>
            </a:r>
          </a:p>
        </p:txBody>
      </p:sp>
      <p:sp>
        <p:nvSpPr>
          <p:cNvPr id="6" name="Oval 5"/>
          <p:cNvSpPr/>
          <p:nvPr/>
        </p:nvSpPr>
        <p:spPr>
          <a:xfrm>
            <a:off x="228600" y="685800"/>
            <a:ext cx="2971800" cy="2590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Preventative Maintenance Program</a:t>
            </a:r>
          </a:p>
          <a:p>
            <a:pPr algn="ctr"/>
            <a:r>
              <a:rPr lang="en-US" sz="1500" dirty="0"/>
              <a:t>-Inspections</a:t>
            </a:r>
          </a:p>
          <a:p>
            <a:pPr algn="ctr"/>
            <a:r>
              <a:rPr lang="en-US" sz="1500" dirty="0"/>
              <a:t>-PM work performed</a:t>
            </a:r>
          </a:p>
          <a:p>
            <a:pPr algn="ctr"/>
            <a:r>
              <a:rPr lang="en-US" sz="1500" dirty="0"/>
              <a:t>-Minor Maintenance &amp; Repair</a:t>
            </a:r>
          </a:p>
          <a:p>
            <a:pPr algn="ctr"/>
            <a:endParaRPr lang="en-US" dirty="0"/>
          </a:p>
        </p:txBody>
      </p:sp>
      <p:sp>
        <p:nvSpPr>
          <p:cNvPr id="7" name="Oval 6"/>
          <p:cNvSpPr/>
          <p:nvPr/>
        </p:nvSpPr>
        <p:spPr>
          <a:xfrm>
            <a:off x="6172200" y="457200"/>
            <a:ext cx="2819400" cy="2971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New/Re-Roof</a:t>
            </a:r>
          </a:p>
          <a:p>
            <a:pPr algn="ctr"/>
            <a:r>
              <a:rPr lang="en-US" sz="1500" dirty="0"/>
              <a:t>-Design Phase</a:t>
            </a:r>
          </a:p>
          <a:p>
            <a:pPr algn="ctr"/>
            <a:r>
              <a:rPr lang="en-US" sz="1500" dirty="0"/>
              <a:t>-Construction Phase</a:t>
            </a:r>
          </a:p>
          <a:p>
            <a:pPr algn="ctr"/>
            <a:r>
              <a:rPr lang="en-US" sz="1500" dirty="0"/>
              <a:t>-Field Quality Control</a:t>
            </a:r>
          </a:p>
          <a:p>
            <a:pPr algn="ctr"/>
            <a:r>
              <a:rPr lang="en-US" sz="1500" dirty="0"/>
              <a:t>-Post Construction Service</a:t>
            </a:r>
          </a:p>
        </p:txBody>
      </p:sp>
      <p:sp>
        <p:nvSpPr>
          <p:cNvPr id="8" name="Oval 7"/>
          <p:cNvSpPr/>
          <p:nvPr/>
        </p:nvSpPr>
        <p:spPr>
          <a:xfrm>
            <a:off x="6477000" y="4648200"/>
            <a:ext cx="2514600" cy="2057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Warranty Verification</a:t>
            </a:r>
          </a:p>
          <a:p>
            <a:pPr algn="ctr"/>
            <a:r>
              <a:rPr lang="en-US" sz="1500" dirty="0"/>
              <a:t>-Status</a:t>
            </a:r>
          </a:p>
          <a:p>
            <a:pPr algn="ctr"/>
            <a:r>
              <a:rPr lang="en-US" sz="1500" dirty="0"/>
              <a:t>-Managing issues</a:t>
            </a:r>
          </a:p>
        </p:txBody>
      </p:sp>
      <p:cxnSp>
        <p:nvCxnSpPr>
          <p:cNvPr id="16" name="Curved Connector 15"/>
          <p:cNvCxnSpPr/>
          <p:nvPr/>
        </p:nvCxnSpPr>
        <p:spPr>
          <a:xfrm rot="16200000" flipH="1">
            <a:off x="3086100" y="2628900"/>
            <a:ext cx="838200" cy="457200"/>
          </a:xfrm>
          <a:prstGeom prst="curvedConnector3">
            <a:avLst>
              <a:gd name="adj1" fmla="val 50000"/>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Curved Connector 19"/>
          <p:cNvCxnSpPr/>
          <p:nvPr/>
        </p:nvCxnSpPr>
        <p:spPr>
          <a:xfrm rot="5400000">
            <a:off x="5334000" y="2514600"/>
            <a:ext cx="990600" cy="533400"/>
          </a:xfrm>
          <a:prstGeom prst="curvedConnector3">
            <a:avLst>
              <a:gd name="adj1" fmla="val 50000"/>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4" name="Curved Connector 23"/>
          <p:cNvCxnSpPr/>
          <p:nvPr/>
        </p:nvCxnSpPr>
        <p:spPr>
          <a:xfrm rot="10800000">
            <a:off x="6019800" y="4648200"/>
            <a:ext cx="609600" cy="304800"/>
          </a:xfrm>
          <a:prstGeom prst="curvedConnector3">
            <a:avLst>
              <a:gd name="adj1" fmla="val 50000"/>
            </a:avLst>
          </a:prstGeom>
          <a:ln>
            <a:headEnd type="arrow"/>
            <a:tailEnd type="arrow"/>
          </a:ln>
        </p:spPr>
        <p:style>
          <a:lnRef idx="2">
            <a:schemeClr val="accent1"/>
          </a:lnRef>
          <a:fillRef idx="0">
            <a:schemeClr val="accent1"/>
          </a:fillRef>
          <a:effectRef idx="1">
            <a:schemeClr val="accent1"/>
          </a:effectRef>
          <a:fontRef idx="minor">
            <a:schemeClr val="tx1"/>
          </a:fontRef>
        </p:style>
      </p:cxn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305" y="5776408"/>
            <a:ext cx="1943476" cy="932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back3.jpg"/>
          <p:cNvPicPr>
            <a:picLocks noChangeAspect="1"/>
          </p:cNvPicPr>
          <p:nvPr/>
        </p:nvPicPr>
        <p:blipFill>
          <a:blip r:embed="rId2" cstate="print"/>
          <a:srcRect/>
          <a:stretch>
            <a:fillRect/>
          </a:stretch>
        </p:blipFill>
        <p:spPr bwMode="auto">
          <a:xfrm>
            <a:off x="0" y="-284163"/>
            <a:ext cx="9144000" cy="7065963"/>
          </a:xfrm>
          <a:prstGeom prst="rect">
            <a:avLst/>
          </a:prstGeom>
          <a:noFill/>
          <a:ln w="9525">
            <a:noFill/>
            <a:miter lim="800000"/>
            <a:headEnd/>
            <a:tailEnd/>
          </a:ln>
        </p:spPr>
      </p:pic>
      <p:sp>
        <p:nvSpPr>
          <p:cNvPr id="3" name="Content Placeholder 2"/>
          <p:cNvSpPr>
            <a:spLocks noGrp="1"/>
          </p:cNvSpPr>
          <p:nvPr>
            <p:ph idx="1"/>
          </p:nvPr>
        </p:nvSpPr>
        <p:spPr/>
        <p:txBody>
          <a:bodyPr/>
          <a:lstStyle/>
          <a:p>
            <a:pPr marL="0" indent="0" algn="ctr">
              <a:buNone/>
            </a:pPr>
            <a:r>
              <a:rPr lang="en-US" sz="6000" b="1" dirty="0"/>
              <a:t>QUESTIONS ?</a:t>
            </a:r>
          </a:p>
        </p:txBody>
      </p:sp>
    </p:spTree>
    <p:extLst>
      <p:ext uri="{BB962C8B-B14F-4D97-AF65-F5344CB8AC3E}">
        <p14:creationId xmlns:p14="http://schemas.microsoft.com/office/powerpoint/2010/main" val="9357477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back3.jpg"/>
          <p:cNvPicPr>
            <a:picLocks noChangeAspect="1"/>
          </p:cNvPicPr>
          <p:nvPr/>
        </p:nvPicPr>
        <p:blipFill>
          <a:blip r:embed="rId2" cstate="print"/>
          <a:srcRect/>
          <a:stretch>
            <a:fillRect/>
          </a:stretch>
        </p:blipFill>
        <p:spPr bwMode="auto">
          <a:xfrm>
            <a:off x="0" y="-228600"/>
            <a:ext cx="9144000" cy="7065963"/>
          </a:xfrm>
          <a:prstGeom prst="rect">
            <a:avLst/>
          </a:prstGeom>
          <a:noFill/>
          <a:ln w="9525">
            <a:noFill/>
            <a:miter lim="800000"/>
            <a:headEnd/>
            <a:tailEnd/>
          </a:ln>
        </p:spPr>
      </p:pic>
      <p:sp>
        <p:nvSpPr>
          <p:cNvPr id="6" name="Title 5"/>
          <p:cNvSpPr>
            <a:spLocks noGrp="1"/>
          </p:cNvSpPr>
          <p:nvPr>
            <p:ph type="title"/>
          </p:nvPr>
        </p:nvSpPr>
        <p:spPr>
          <a:xfrm>
            <a:off x="457200" y="685800"/>
            <a:ext cx="8229600" cy="1143000"/>
          </a:xfrm>
        </p:spPr>
        <p:txBody>
          <a:bodyPr>
            <a:normAutofit fontScale="90000"/>
          </a:bodyPr>
          <a:lstStyle/>
          <a:p>
            <a:pPr eaLnBrk="1" hangingPunct="1">
              <a:defRPr/>
            </a:pPr>
            <a:r>
              <a:rPr lang="en-US" sz="4000" b="1" dirty="0">
                <a:ea typeface="ＭＳ Ｐゴシック" pitchFamily="34" charset="-128"/>
              </a:rPr>
              <a:t>Inspect and clean all roof drains, overflow drains, gutters and scuppers</a:t>
            </a:r>
          </a:p>
        </p:txBody>
      </p:sp>
      <p:pic>
        <p:nvPicPr>
          <p:cNvPr id="15364" name="Picture 3" descr="Y:\## Jon's Documents ##\Jon's Pictures\1 - COTTERMAN PICTURES\Oct 10 Marketing Pictures\IMG_1691.JPG"/>
          <p:cNvPicPr>
            <a:picLocks noGrp="1" noChangeAspect="1" noChangeArrowheads="1"/>
          </p:cNvPicPr>
          <p:nvPr>
            <p:ph sz="half" idx="2"/>
          </p:nvPr>
        </p:nvPicPr>
        <p:blipFill>
          <a:blip r:embed="rId3" cstate="print"/>
          <a:srcRect t="-23463" b="-23463"/>
          <a:stretch>
            <a:fillRect/>
          </a:stretch>
        </p:blipFill>
        <p:spPr/>
      </p:pic>
      <p:pic>
        <p:nvPicPr>
          <p:cNvPr id="15365" name="Picture 4" descr="Y:\## Jon's Documents ##\Jon's Pictures\1 - COTTERMAN PICTURES\Oct 10 Marketing Pictures\IMG_1699.JPG"/>
          <p:cNvPicPr>
            <a:picLocks noGrp="1" noChangeAspect="1" noChangeArrowheads="1"/>
          </p:cNvPicPr>
          <p:nvPr>
            <p:ph sz="quarter" idx="4"/>
          </p:nvPr>
        </p:nvPicPr>
        <p:blipFill>
          <a:blip r:embed="rId4" cstate="print"/>
          <a:srcRect t="-23434" b="-23434"/>
          <a:stretch>
            <a:fillRect/>
          </a:stretch>
        </p:blipFill>
        <p:spPr/>
      </p:pic>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descr="back3.jpg"/>
          <p:cNvPicPr>
            <a:picLocks noChangeAspect="1"/>
          </p:cNvPicPr>
          <p:nvPr/>
        </p:nvPicPr>
        <p:blipFill>
          <a:blip r:embed="rId2" cstate="print"/>
          <a:srcRect/>
          <a:stretch>
            <a:fillRect/>
          </a:stretch>
        </p:blipFill>
        <p:spPr bwMode="auto">
          <a:xfrm>
            <a:off x="0" y="-381000"/>
            <a:ext cx="9144000" cy="7065963"/>
          </a:xfrm>
          <a:prstGeom prst="rect">
            <a:avLst/>
          </a:prstGeom>
          <a:noFill/>
          <a:ln w="9525">
            <a:noFill/>
            <a:miter lim="800000"/>
            <a:headEnd/>
            <a:tailEnd/>
          </a:ln>
        </p:spPr>
      </p:pic>
      <p:sp>
        <p:nvSpPr>
          <p:cNvPr id="13315" name="Title 4"/>
          <p:cNvSpPr>
            <a:spLocks noGrp="1"/>
          </p:cNvSpPr>
          <p:nvPr>
            <p:ph type="title"/>
          </p:nvPr>
        </p:nvSpPr>
        <p:spPr>
          <a:xfrm>
            <a:off x="457200" y="609600"/>
            <a:ext cx="8229600" cy="1143000"/>
          </a:xfrm>
        </p:spPr>
        <p:txBody>
          <a:bodyPr/>
          <a:lstStyle/>
          <a:p>
            <a:pPr eaLnBrk="1" hangingPunct="1"/>
            <a:r>
              <a:rPr lang="en-US" b="1" dirty="0">
                <a:ea typeface="ＭＳ Ｐゴシック" pitchFamily="34" charset="-128"/>
              </a:rPr>
              <a:t>Inspect the entire roof area</a:t>
            </a:r>
          </a:p>
        </p:txBody>
      </p:sp>
      <p:pic>
        <p:nvPicPr>
          <p:cNvPr id="13316" name="Picture 2"/>
          <p:cNvPicPr>
            <a:picLocks noGrp="1" noChangeAspect="1" noChangeArrowheads="1"/>
          </p:cNvPicPr>
          <p:nvPr>
            <p:ph sz="half" idx="2"/>
          </p:nvPr>
        </p:nvPicPr>
        <p:blipFill>
          <a:blip r:embed="rId3" cstate="print"/>
          <a:srcRect t="-15469" b="-15469"/>
          <a:stretch>
            <a:fillRect/>
          </a:stretch>
        </p:blipFill>
        <p:spPr>
          <a:xfrm>
            <a:off x="460375" y="1752600"/>
            <a:ext cx="4040188" cy="3951288"/>
          </a:xfrm>
        </p:spPr>
      </p:pic>
      <p:pic>
        <p:nvPicPr>
          <p:cNvPr id="13317" name="Picture 3"/>
          <p:cNvPicPr>
            <a:picLocks noGrp="1" noChangeAspect="1" noChangeArrowheads="1"/>
          </p:cNvPicPr>
          <p:nvPr>
            <p:ph sz="quarter" idx="4"/>
          </p:nvPr>
        </p:nvPicPr>
        <p:blipFill>
          <a:blip r:embed="rId4" cstate="print"/>
          <a:srcRect t="-15443" b="-15443"/>
          <a:stretch>
            <a:fillRect/>
          </a:stretch>
        </p:blipFill>
        <p:spPr>
          <a:xfrm>
            <a:off x="4648200" y="1752600"/>
            <a:ext cx="4041775" cy="3951288"/>
          </a:xfrm>
        </p:spPr>
      </p:pic>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descr="back7.jpg"/>
          <p:cNvPicPr>
            <a:picLocks noChangeAspect="1"/>
          </p:cNvPicPr>
          <p:nvPr/>
        </p:nvPicPr>
        <p:blipFill>
          <a:blip r:embed="rId2" cstate="print"/>
          <a:srcRect/>
          <a:stretch>
            <a:fillRect/>
          </a:stretch>
        </p:blipFill>
        <p:spPr bwMode="auto">
          <a:xfrm>
            <a:off x="-63500" y="-228600"/>
            <a:ext cx="9271000" cy="7162800"/>
          </a:xfrm>
          <a:prstGeom prst="rect">
            <a:avLst/>
          </a:prstGeom>
          <a:noFill/>
          <a:ln w="9525">
            <a:noFill/>
            <a:miter lim="800000"/>
            <a:headEnd/>
            <a:tailEnd/>
          </a:ln>
        </p:spPr>
      </p:pic>
      <p:sp>
        <p:nvSpPr>
          <p:cNvPr id="19459" name="Title 5"/>
          <p:cNvSpPr>
            <a:spLocks noGrp="1"/>
          </p:cNvSpPr>
          <p:nvPr>
            <p:ph type="title"/>
          </p:nvPr>
        </p:nvSpPr>
        <p:spPr>
          <a:xfrm>
            <a:off x="457200" y="228600"/>
            <a:ext cx="8229600" cy="1143000"/>
          </a:xfrm>
        </p:spPr>
        <p:txBody>
          <a:bodyPr/>
          <a:lstStyle/>
          <a:p>
            <a:pPr eaLnBrk="1" hangingPunct="1"/>
            <a:r>
              <a:rPr lang="en-US" b="1" dirty="0">
                <a:ea typeface="ＭＳ Ｐゴシック" pitchFamily="34" charset="-128"/>
              </a:rPr>
              <a:t>Inspect skylights</a:t>
            </a:r>
          </a:p>
        </p:txBody>
      </p:sp>
      <p:pic>
        <p:nvPicPr>
          <p:cNvPr id="19460" name="Picture 2" descr="Y:\## Jon's Documents ##\Jon's Pictures\1 - COTTERMAN PICTURES\Proposal Pictures\broken skylight.jpg"/>
          <p:cNvPicPr>
            <a:picLocks noGrp="1" noChangeAspect="1" noChangeArrowheads="1"/>
          </p:cNvPicPr>
          <p:nvPr>
            <p:ph sz="half" idx="2"/>
          </p:nvPr>
        </p:nvPicPr>
        <p:blipFill>
          <a:blip r:embed="rId3" cstate="print"/>
          <a:srcRect t="-11319" b="-11319"/>
          <a:stretch>
            <a:fillRect/>
          </a:stretch>
        </p:blipFill>
        <p:spPr>
          <a:xfrm>
            <a:off x="1981200" y="1371600"/>
            <a:ext cx="5030788" cy="4920091"/>
          </a:xfrm>
        </p:spPr>
      </p:pic>
    </p:spTree>
  </p:cSld>
  <p:clrMapOvr>
    <a:masterClrMapping/>
  </p:clrMapOvr>
  <p:transition>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pitchFamily="-94" charset="-128"/>
            <a:cs typeface="ＭＳ Ｐゴシック" pitchFamily="-9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pitchFamily="-94" charset="-128"/>
            <a:cs typeface="ＭＳ Ｐゴシック" pitchFamily="-9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Verve.thmx</Template>
  <TotalTime>1743</TotalTime>
  <Words>1315</Words>
  <Application>Microsoft Office PowerPoint</Application>
  <PresentationFormat>On-screen Show (4:3)</PresentationFormat>
  <Paragraphs>213</Paragraphs>
  <Slides>68</Slides>
  <Notes>12</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6" baseType="lpstr">
      <vt:lpstr>Arial</vt:lpstr>
      <vt:lpstr>Calibri</vt:lpstr>
      <vt:lpstr>Gotham</vt:lpstr>
      <vt:lpstr>Helvetica 55 Roman</vt:lpstr>
      <vt:lpstr>Wingdings 2</vt:lpstr>
      <vt:lpstr>Office Theme</vt:lpstr>
      <vt:lpstr>Blank Presentation</vt:lpstr>
      <vt:lpstr>Acrobat Document</vt:lpstr>
      <vt:lpstr>PowerPoint Presentation</vt:lpstr>
      <vt:lpstr>PowerPoint Presentation</vt:lpstr>
      <vt:lpstr>Extending the Life of your Roof</vt:lpstr>
      <vt:lpstr>PREVENTATIVE MAINTENANCE PROGRAM</vt:lpstr>
      <vt:lpstr>Inspect entire roof area for damage that may have resulted from foreign objects or from human activity</vt:lpstr>
      <vt:lpstr>Remove all debris that may have accumulated on the roof surface to ensure it does not restrict drainage</vt:lpstr>
      <vt:lpstr>Inspect and clean all roof drains, overflow drains, gutters and scuppers</vt:lpstr>
      <vt:lpstr>Inspect the entire roof area</vt:lpstr>
      <vt:lpstr>Inspect skylights</vt:lpstr>
      <vt:lpstr>Inspect roof membrane</vt:lpstr>
      <vt:lpstr>Inspect edge securement</vt:lpstr>
      <vt:lpstr>Edge securement failing allowing roof to be blown off </vt:lpstr>
      <vt:lpstr>Inspect HVAC units and fans</vt:lpstr>
      <vt:lpstr>Overview pictures provide the overall condition of the roof</vt:lpstr>
      <vt:lpstr>SAMPLE INSPECTION REPORT</vt:lpstr>
      <vt:lpstr>PowerPoint Presentation</vt:lpstr>
      <vt:lpstr>PowerPoint Presentation</vt:lpstr>
      <vt:lpstr>PowerPoint Presentation</vt:lpstr>
      <vt:lpstr>Understanding Your Warranty</vt:lpstr>
      <vt:lpstr>PowerPoint Presentation</vt:lpstr>
      <vt:lpstr>PowerPoint Presentation</vt:lpstr>
      <vt:lpstr>WARRANTY REPAIRS</vt:lpstr>
      <vt:lpstr>WARRANTY REPAIRS</vt:lpstr>
      <vt:lpstr>Typical Warranty Exclusions</vt:lpstr>
      <vt:lpstr>WARRANTY EXCLUSION PICTURES</vt:lpstr>
      <vt:lpstr>Maintaining a Valid Warranty</vt:lpstr>
      <vt:lpstr>Warranty Repairs</vt:lpstr>
      <vt:lpstr>Original Installing Contractor </vt:lpstr>
      <vt:lpstr>PowerPoint Presentation</vt:lpstr>
      <vt:lpstr>PowerPoint Presentation</vt:lpstr>
      <vt:lpstr>Roof Asset Management </vt:lpstr>
      <vt:lpstr>Life Cycle of Your Roof</vt:lpstr>
      <vt:lpstr>Identify &amp; Prioritize </vt:lpstr>
      <vt:lpstr>ROOF ASSET MANAGEMENT</vt:lpstr>
      <vt:lpstr>PowerPoint Presentation</vt:lpstr>
      <vt:lpstr>Business Strategy</vt:lpstr>
      <vt:lpstr>PowerPoint Presentation</vt:lpstr>
      <vt:lpstr>FALL PROTECTION</vt:lpstr>
      <vt:lpstr>PowerPoint Presentation</vt:lpstr>
      <vt:lpstr>OSHA 1926.501 – Duty to have fall protection</vt:lpstr>
      <vt:lpstr>Educational Facilities – The Challenges</vt:lpstr>
      <vt:lpstr>IN-ACTION</vt:lpstr>
      <vt:lpstr>PowerPoint Presentation</vt:lpstr>
      <vt:lpstr>PowerPoint Presentation</vt:lpstr>
      <vt:lpstr>GW31 Series guardrail system</vt:lpstr>
      <vt:lpstr>GW20 Modular walkway system</vt:lpstr>
      <vt:lpstr>STACCO Modular railing system</vt:lpstr>
      <vt:lpstr>Crossovers, Stairs and Platforms</vt:lpstr>
      <vt:lpstr>Building Codes &amp; Good Roofing Practices</vt:lpstr>
      <vt:lpstr>Building Code</vt:lpstr>
      <vt:lpstr>PowerPoint Presentation</vt:lpstr>
      <vt:lpstr>Roof Core Cuts</vt:lpstr>
      <vt:lpstr>PowerPoint Presentation</vt:lpstr>
      <vt:lpstr>PowerPoint Presentation</vt:lpstr>
      <vt:lpstr>INSIDE INSPECTION</vt:lpstr>
      <vt:lpstr>PowerPoint Presentation</vt:lpstr>
      <vt:lpstr>PowerPoint Presentation</vt:lpstr>
      <vt:lpstr>PowerPoint Presentation</vt:lpstr>
      <vt:lpstr>PowerPoint Presentation</vt:lpstr>
      <vt:lpstr>PowerPoint Presentation</vt:lpstr>
      <vt:lpstr>Factory Applied Tape</vt:lpstr>
      <vt:lpstr>SHEET METAL SHOP</vt:lpstr>
      <vt:lpstr>Real-Time Database</vt:lpstr>
      <vt:lpstr>Field ticket recieved by service tech</vt:lpstr>
      <vt:lpstr>PowerPoint Presentation</vt:lpstr>
      <vt:lpstr>SAMPLE INVOICE TO CUSTOMER</vt:lpstr>
      <vt:lpstr>PowerPoint Presentation</vt:lpstr>
      <vt:lpstr>PowerPoint Presentation</vt:lpstr>
    </vt:vector>
  </TitlesOfParts>
  <Company>Cotterman &amp; Company,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jplattner</dc:creator>
  <cp:lastModifiedBy>Mike Cotterman - Cotterman &amp; Company</cp:lastModifiedBy>
  <cp:revision>194</cp:revision>
  <cp:lastPrinted>2014-11-14T18:06:40Z</cp:lastPrinted>
  <dcterms:created xsi:type="dcterms:W3CDTF">2014-11-11T20:18:45Z</dcterms:created>
  <dcterms:modified xsi:type="dcterms:W3CDTF">2022-02-23T12:53:34Z</dcterms:modified>
</cp:coreProperties>
</file>