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4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0"/>
  </p:notesMasterIdLst>
  <p:sldIdLst>
    <p:sldId id="256" r:id="rId4"/>
    <p:sldId id="257" r:id="rId5"/>
    <p:sldId id="262" r:id="rId6"/>
    <p:sldId id="264" r:id="rId7"/>
    <p:sldId id="263" r:id="rId8"/>
    <p:sldId id="285" r:id="rId9"/>
    <p:sldId id="369" r:id="rId10"/>
    <p:sldId id="370" r:id="rId11"/>
    <p:sldId id="268" r:id="rId12"/>
    <p:sldId id="267" r:id="rId13"/>
    <p:sldId id="360" r:id="rId14"/>
    <p:sldId id="361" r:id="rId15"/>
    <p:sldId id="271" r:id="rId16"/>
    <p:sldId id="298" r:id="rId17"/>
    <p:sldId id="272" r:id="rId18"/>
    <p:sldId id="371" r:id="rId19"/>
    <p:sldId id="366" r:id="rId20"/>
    <p:sldId id="275" r:id="rId21"/>
    <p:sldId id="276" r:id="rId22"/>
    <p:sldId id="300" r:id="rId23"/>
    <p:sldId id="365" r:id="rId24"/>
    <p:sldId id="282" r:id="rId25"/>
    <p:sldId id="303" r:id="rId26"/>
    <p:sldId id="364" r:id="rId27"/>
    <p:sldId id="362" r:id="rId28"/>
    <p:sldId id="34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Fadden, Drew" initials="MD" lastIdx="1" clrIdx="0">
    <p:extLst>
      <p:ext uri="{19B8F6BF-5375-455C-9EA6-DF929625EA0E}">
        <p15:presenceInfo xmlns:p15="http://schemas.microsoft.com/office/powerpoint/2012/main" userId="S-1-5-21-3863882744-3226079034-3280211853-5230" providerId="AD"/>
      </p:ext>
    </p:extLst>
  </p:cmAuthor>
  <p:cmAuthor id="2" name="Drew McFadden" initials="DM" lastIdx="15" clrIdx="1">
    <p:extLst>
      <p:ext uri="{19B8F6BF-5375-455C-9EA6-DF929625EA0E}">
        <p15:presenceInfo xmlns:p15="http://schemas.microsoft.com/office/powerpoint/2012/main" userId="41309f375c3c0c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A2D681-46EF-4774-9E8F-58BC4FBD292D}" v="31" dt="2022-08-25T14:23:05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63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ew McFadden" userId="41309f375c3c0c8d" providerId="LiveId" clId="{57A2D681-46EF-4774-9E8F-58BC4FBD292D}"/>
    <pc:docChg chg="undo custSel modSld">
      <pc:chgData name="Drew McFadden" userId="41309f375c3c0c8d" providerId="LiveId" clId="{57A2D681-46EF-4774-9E8F-58BC4FBD292D}" dt="2022-08-25T14:23:43.423" v="44" actId="1076"/>
      <pc:docMkLst>
        <pc:docMk/>
      </pc:docMkLst>
      <pc:sldChg chg="addSp delSp modSp mod">
        <pc:chgData name="Drew McFadden" userId="41309f375c3c0c8d" providerId="LiveId" clId="{57A2D681-46EF-4774-9E8F-58BC4FBD292D}" dt="2022-08-25T14:23:43.423" v="44" actId="1076"/>
        <pc:sldMkLst>
          <pc:docMk/>
          <pc:sldMk cId="3282972868" sldId="346"/>
        </pc:sldMkLst>
        <pc:spChg chg="add del mod">
          <ac:chgData name="Drew McFadden" userId="41309f375c3c0c8d" providerId="LiveId" clId="{57A2D681-46EF-4774-9E8F-58BC4FBD292D}" dt="2022-08-25T14:16:36.714" v="7" actId="478"/>
          <ac:spMkLst>
            <pc:docMk/>
            <pc:sldMk cId="3282972868" sldId="346"/>
            <ac:spMk id="4" creationId="{176152E6-5A2A-B065-F306-AEDF0B977B45}"/>
          </ac:spMkLst>
        </pc:spChg>
        <pc:spChg chg="del">
          <ac:chgData name="Drew McFadden" userId="41309f375c3c0c8d" providerId="LiveId" clId="{57A2D681-46EF-4774-9E8F-58BC4FBD292D}" dt="2022-08-25T14:11:29.060" v="0" actId="478"/>
          <ac:spMkLst>
            <pc:docMk/>
            <pc:sldMk cId="3282972868" sldId="346"/>
            <ac:spMk id="6" creationId="{EDA7AA2C-05A7-463A-ADCA-AD929DCE62AB}"/>
          </ac:spMkLst>
        </pc:spChg>
        <pc:spChg chg="add del mod">
          <ac:chgData name="Drew McFadden" userId="41309f375c3c0c8d" providerId="LiveId" clId="{57A2D681-46EF-4774-9E8F-58BC4FBD292D}" dt="2022-08-25T14:16:40.105" v="8" actId="478"/>
          <ac:spMkLst>
            <pc:docMk/>
            <pc:sldMk cId="3282972868" sldId="346"/>
            <ac:spMk id="7" creationId="{49E2AD6B-BF17-1311-F1BE-E6D209313450}"/>
          </ac:spMkLst>
        </pc:spChg>
        <pc:spChg chg="del">
          <ac:chgData name="Drew McFadden" userId="41309f375c3c0c8d" providerId="LiveId" clId="{57A2D681-46EF-4774-9E8F-58BC4FBD292D}" dt="2022-08-25T14:16:07.981" v="4" actId="478"/>
          <ac:spMkLst>
            <pc:docMk/>
            <pc:sldMk cId="3282972868" sldId="346"/>
            <ac:spMk id="9" creationId="{BBA5F820-CB2D-4439-91FE-DC69FFE282A3}"/>
          </ac:spMkLst>
        </pc:spChg>
        <pc:spChg chg="add mod">
          <ac:chgData name="Drew McFadden" userId="41309f375c3c0c8d" providerId="LiveId" clId="{57A2D681-46EF-4774-9E8F-58BC4FBD292D}" dt="2022-08-25T14:16:55.646" v="31" actId="1036"/>
          <ac:spMkLst>
            <pc:docMk/>
            <pc:sldMk cId="3282972868" sldId="346"/>
            <ac:spMk id="12" creationId="{8D63FDCB-BD63-73A7-6349-960FDDAF7CA5}"/>
          </ac:spMkLst>
        </pc:spChg>
        <pc:spChg chg="add mod">
          <ac:chgData name="Drew McFadden" userId="41309f375c3c0c8d" providerId="LiveId" clId="{57A2D681-46EF-4774-9E8F-58BC4FBD292D}" dt="2022-08-25T14:16:55.646" v="31" actId="1036"/>
          <ac:spMkLst>
            <pc:docMk/>
            <pc:sldMk cId="3282972868" sldId="346"/>
            <ac:spMk id="13" creationId="{6F3637C6-11B5-2CE2-F7F3-CCD5FCA5CA03}"/>
          </ac:spMkLst>
        </pc:spChg>
        <pc:spChg chg="add mod">
          <ac:chgData name="Drew McFadden" userId="41309f375c3c0c8d" providerId="LiveId" clId="{57A2D681-46EF-4774-9E8F-58BC4FBD292D}" dt="2022-08-25T14:16:55.646" v="31" actId="1036"/>
          <ac:spMkLst>
            <pc:docMk/>
            <pc:sldMk cId="3282972868" sldId="346"/>
            <ac:spMk id="14" creationId="{4DF13C63-21F0-476A-AE20-307A7678A13F}"/>
          </ac:spMkLst>
        </pc:spChg>
        <pc:spChg chg="add mod">
          <ac:chgData name="Drew McFadden" userId="41309f375c3c0c8d" providerId="LiveId" clId="{57A2D681-46EF-4774-9E8F-58BC4FBD292D}" dt="2022-08-25T14:23:43.423" v="44" actId="1076"/>
          <ac:spMkLst>
            <pc:docMk/>
            <pc:sldMk cId="3282972868" sldId="346"/>
            <ac:spMk id="18" creationId="{E90232AD-CEF4-908F-6EBE-25F97FCA9B32}"/>
          </ac:spMkLst>
        </pc:spChg>
        <pc:picChg chg="add del mod">
          <ac:chgData name="Drew McFadden" userId="41309f375c3c0c8d" providerId="LiveId" clId="{57A2D681-46EF-4774-9E8F-58BC4FBD292D}" dt="2022-08-25T14:16:28.275" v="6" actId="478"/>
          <ac:picMkLst>
            <pc:docMk/>
            <pc:sldMk cId="3282972868" sldId="346"/>
            <ac:picMk id="8" creationId="{009E30C8-A843-E6F8-B6EA-5B8B2678D2D6}"/>
          </ac:picMkLst>
        </pc:picChg>
        <pc:picChg chg="add del mod">
          <ac:chgData name="Drew McFadden" userId="41309f375c3c0c8d" providerId="LiveId" clId="{57A2D681-46EF-4774-9E8F-58BC4FBD292D}" dt="2022-08-25T14:16:28.275" v="6" actId="478"/>
          <ac:picMkLst>
            <pc:docMk/>
            <pc:sldMk cId="3282972868" sldId="346"/>
            <ac:picMk id="10" creationId="{733E54E0-D15E-5BE5-B7C6-180CA81810EA}"/>
          </ac:picMkLst>
        </pc:picChg>
        <pc:picChg chg="add mod">
          <ac:chgData name="Drew McFadden" userId="41309f375c3c0c8d" providerId="LiveId" clId="{57A2D681-46EF-4774-9E8F-58BC4FBD292D}" dt="2022-08-25T14:16:55.646" v="31" actId="1036"/>
          <ac:picMkLst>
            <pc:docMk/>
            <pc:sldMk cId="3282972868" sldId="346"/>
            <ac:picMk id="11" creationId="{F8DCA705-2BBA-6897-2747-3857F940F2D9}"/>
          </ac:picMkLst>
        </pc:picChg>
        <pc:picChg chg="add mod">
          <ac:chgData name="Drew McFadden" userId="41309f375c3c0c8d" providerId="LiveId" clId="{57A2D681-46EF-4774-9E8F-58BC4FBD292D}" dt="2022-08-25T14:16:55.646" v="31" actId="1036"/>
          <ac:picMkLst>
            <pc:docMk/>
            <pc:sldMk cId="3282972868" sldId="346"/>
            <ac:picMk id="15" creationId="{F2AE6A9D-5BDC-67ED-BDF1-E563C2E63F58}"/>
          </ac:picMkLst>
        </pc:picChg>
        <pc:picChg chg="add mod">
          <ac:chgData name="Drew McFadden" userId="41309f375c3c0c8d" providerId="LiveId" clId="{57A2D681-46EF-4774-9E8F-58BC4FBD292D}" dt="2022-08-25T14:16:55.646" v="31" actId="1036"/>
          <ac:picMkLst>
            <pc:docMk/>
            <pc:sldMk cId="3282972868" sldId="346"/>
            <ac:picMk id="16" creationId="{EA50EE26-C9D0-C8A1-DBB2-20251BBD1935}"/>
          </ac:picMkLst>
        </pc:picChg>
        <pc:picChg chg="add mod">
          <ac:chgData name="Drew McFadden" userId="41309f375c3c0c8d" providerId="LiveId" clId="{57A2D681-46EF-4774-9E8F-58BC4FBD292D}" dt="2022-08-25T14:17:47.526" v="35" actId="14100"/>
          <ac:picMkLst>
            <pc:docMk/>
            <pc:sldMk cId="3282972868" sldId="346"/>
            <ac:picMk id="1026" creationId="{4A076990-7993-69ED-3EDB-83F38464B35C}"/>
          </ac:picMkLst>
        </pc:picChg>
        <pc:picChg chg="del">
          <ac:chgData name="Drew McFadden" userId="41309f375c3c0c8d" providerId="LiveId" clId="{57A2D681-46EF-4774-9E8F-58BC4FBD292D}" dt="2022-08-25T14:16:04.596" v="3" actId="478"/>
          <ac:picMkLst>
            <pc:docMk/>
            <pc:sldMk cId="3282972868" sldId="346"/>
            <ac:picMk id="3074" creationId="{D1E95B88-CEC2-4FFD-9D51-70DB5810AC09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12-18T14:57:53.644" idx="5">
    <p:pos x="10" y="10"/>
    <p:text>Make this slide on astragals..</p:text>
    <p:extLst>
      <p:ext uri="{C676402C-5697-4E1C-873F-D02D1690AC5C}">
        <p15:threadingInfo xmlns:p15="http://schemas.microsoft.com/office/powerpoint/2012/main" timeZoneBias="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71AB1-450A-416F-8FFA-1EC0E35AD960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B8949-1364-45F8-B051-209FE7BE4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3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8949-1364-45F8-B051-209FE7BE4A7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49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8949-1364-45F8-B051-209FE7BE4A7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8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0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6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A294F-54B9-4B73-928A-CB8233E410C4}" type="datetimeFigureOut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12A6A-329A-4EC1-8DAC-B9552B727948}" type="slidenum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15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A4F2B-9948-4615-91A2-8ADA9C00F2B7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D4B9-7E52-4370-BC44-E290D44F5F88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800" y="6381036"/>
            <a:ext cx="1590674" cy="45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7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37212-C296-406E-A2B7-B068E8F59D24}" type="datetimeFigureOut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34937-0CBA-4F9A-A420-3004701AEDD0}" type="slidenum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3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91496-0C38-4438-A609-B3545AC81D77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BEAA0-758C-482E-9052-7DD0D8FC1779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8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2BDE9-BBAC-422D-9420-B96666B8E204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81081-253B-4B3D-B8A4-4B212E781E63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914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03ECE-0CA3-4EFF-A52A-EF44C1A8F764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5A6E-1131-41DF-8C3E-616A3FC085FB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39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BD84F-0379-46A2-A2B7-FD22F4F1D89A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34E03-FC25-4B1A-851A-01CDDABD1461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91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7B468-181A-4C60-B835-E25F335BABC5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C4908-9953-4EAD-91E7-5ED9938E164E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02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B0185-2F61-4E66-A700-D59766C50CCB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47C0C-C583-412C-B691-740A052BA55B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94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B4818-3B54-401F-9BD9-856E267A0E4C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54B4-F653-413D-867A-9020EE5A32F8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32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CEE56-366D-4D2E-BDA8-DFF9843DEFE1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A4E94-AD9B-48B4-975F-FC77F6E19F3C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70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A294F-54B9-4B73-928A-CB8233E410C4}" type="datetimeFigureOut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12A6A-329A-4EC1-8DAC-B9552B727948}" type="slidenum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66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6381662"/>
            <a:ext cx="1554480" cy="4148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A4F2B-9948-4615-91A2-8ADA9C00F2B7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D4B9-7E52-4370-BC44-E290D44F5F88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8401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37212-C296-406E-A2B7-B068E8F59D24}" type="datetimeFigureOut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34937-0CBA-4F9A-A420-3004701AEDD0}" type="slidenum">
              <a:rPr lang="en-US">
                <a:solidFill>
                  <a:prstClr val="white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27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91496-0C38-4438-A609-B3545AC81D77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BEAA0-758C-482E-9052-7DD0D8FC1779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199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2BDE9-BBAC-422D-9420-B96666B8E204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81081-253B-4B3D-B8A4-4B212E781E63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64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03ECE-0CA3-4EFF-A52A-EF44C1A8F764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5A6E-1131-41DF-8C3E-616A3FC085FB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36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BD84F-0379-46A2-A2B7-FD22F4F1D89A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34E03-FC25-4B1A-851A-01CDDABD1461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35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44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7B468-181A-4C60-B835-E25F335BABC5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C4908-9953-4EAD-91E7-5ED9938E164E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39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B0185-2F61-4E66-A700-D59766C50CCB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47C0C-C583-412C-B691-740A052BA55B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738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B4818-3B54-401F-9BD9-856E267A0E4C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54B4-F653-413D-867A-9020EE5A32F8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78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CEE56-366D-4D2E-BDA8-DFF9843DEFE1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A4E94-AD9B-48B4-975F-FC77F6E19F3C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6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7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3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8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3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1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6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F4548-EC79-41D9-B984-20CEDC3742D1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19C6C-A3D3-462F-809F-CFAE73B5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5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3D03D42-D384-410B-9A07-3D6605B67072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242D99-C33D-4301-A694-DE25AADC5F6E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7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3D03D42-D384-410B-9A07-3D6605B67072}" type="datetimeFigureOut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8/25/2022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242D99-C33D-4301-A694-DE25AADC5F6E}" type="slidenum">
              <a:rPr lang="en-US">
                <a:solidFill>
                  <a:prstClr val="black">
                    <a:tint val="9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2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user/BuyXcluder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buyxcluder" TargetMode="External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hyperlink" Target="mailto:DaveC@gmt-inc.com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hyperlink" Target="https://twitter.com/XcluderRode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3334417"/>
            <a:ext cx="7339013" cy="167335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Exclusion Solutions: Commercial + Residential Structures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pPr eaLnBrk="1" hangingPunct="1"/>
            <a:r>
              <a:rPr lang="en-US"/>
              <a:t>Xcluder® Rodent and Pest Exclusion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5333999"/>
            <a:ext cx="5257800" cy="142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39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Astragal Seals </a:t>
            </a:r>
            <a:br>
              <a:rPr lang="en-US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for Vertical Gaps Between Doors</a:t>
            </a:r>
            <a:endParaRPr lang="en-US" i="1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52400" y="1677785"/>
            <a:ext cx="3733800" cy="4854575"/>
          </a:xfrm>
        </p:spPr>
        <p:txBody>
          <a:bodyPr/>
          <a:lstStyle/>
          <a:p>
            <a:pPr marL="119062" indent="0" eaLnBrk="1" hangingPunct="1">
              <a:lnSpc>
                <a:spcPct val="90000"/>
              </a:lnSpc>
              <a:buNone/>
            </a:pPr>
            <a:r>
              <a:rPr lang="en-US" sz="2700" dirty="0"/>
              <a:t>Xcluder Astragal Seals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/>
              <a:t>Seals gap between double doors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/>
              <a:t>Adhesive or screw mount options</a:t>
            </a:r>
          </a:p>
        </p:txBody>
      </p:sp>
      <p:pic>
        <p:nvPicPr>
          <p:cNvPr id="3" name="Picture 4" descr="A close up of a door&#10;&#10;Description automatically generated">
            <a:extLst>
              <a:ext uri="{FF2B5EF4-FFF2-40B4-BE49-F238E27FC236}">
                <a16:creationId xmlns:a16="http://schemas.microsoft.com/office/drawing/2014/main" id="{8D1D6829-3526-4F9D-AA54-7A4A40744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21" t="309" r="34505" b="33839"/>
          <a:stretch/>
        </p:blipFill>
        <p:spPr>
          <a:xfrm>
            <a:off x="6019800" y="1676400"/>
            <a:ext cx="3015763" cy="4572000"/>
          </a:xfrm>
          <a:prstGeom prst="rect">
            <a:avLst/>
          </a:prstGeom>
        </p:spPr>
      </p:pic>
      <p:pic>
        <p:nvPicPr>
          <p:cNvPr id="5" name="Picture 4" descr="A picture containing text, black, dark&#10;&#10;Description automatically generated">
            <a:extLst>
              <a:ext uri="{FF2B5EF4-FFF2-40B4-BE49-F238E27FC236}">
                <a16:creationId xmlns:a16="http://schemas.microsoft.com/office/drawing/2014/main" id="{B7CD7054-B863-467A-AB5F-096ADEB6EB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1981200"/>
            <a:ext cx="1785730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112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839903-36C9-4BCA-A7A4-4E812B1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4219249"/>
            <a:ext cx="2514600" cy="2139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76200"/>
            <a:ext cx="8686798" cy="1252728"/>
          </a:xfrm>
        </p:spPr>
        <p:txBody>
          <a:bodyPr>
            <a:normAutofit/>
          </a:bodyPr>
          <a:lstStyle/>
          <a:p>
            <a:r>
              <a:rPr lang="en-US" dirty="0"/>
              <a:t>Automatic Door Bottom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B155C4-C48B-4CA9-8F2D-FBE8E0E1A4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49"/>
          <a:stretch/>
        </p:blipFill>
        <p:spPr>
          <a:xfrm>
            <a:off x="5791200" y="1524000"/>
            <a:ext cx="3114324" cy="2750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18C22F-2D42-409E-9E19-5C01D8A90BB4}"/>
              </a:ext>
            </a:extLst>
          </p:cNvPr>
          <p:cNvSpPr/>
          <p:nvPr/>
        </p:nvSpPr>
        <p:spPr>
          <a:xfrm>
            <a:off x="294862" y="1674197"/>
            <a:ext cx="557253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Xcluder® Automatic Door Bottom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Ideal for uneven surfaces.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Aluminum case surrounding a movable drop-bar seal.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Drop-bar seal is actuated by a plunger which contacts the jamb as the door is closing, forcing the drop-bar seal down against the floor / threshold creating a secure seal.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Rubber seal is filled with Xcluder® fill fabric, providing dependable protection against rodents and the elements. </a:t>
            </a:r>
          </a:p>
        </p:txBody>
      </p:sp>
    </p:spTree>
    <p:extLst>
      <p:ext uri="{BB962C8B-B14F-4D97-AF65-F5344CB8AC3E}">
        <p14:creationId xmlns:p14="http://schemas.microsoft.com/office/powerpoint/2010/main" val="1107469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9CCD-547D-463F-8263-37E4FD31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Automatic Door Bottom</a:t>
            </a:r>
          </a:p>
        </p:txBody>
      </p:sp>
      <p:pic>
        <p:nvPicPr>
          <p:cNvPr id="3" name="ADB - slow">
            <a:hlinkClick r:id="" action="ppaction://media"/>
            <a:extLst>
              <a:ext uri="{FF2B5EF4-FFF2-40B4-BE49-F238E27FC236}">
                <a16:creationId xmlns:a16="http://schemas.microsoft.com/office/drawing/2014/main" id="{40725897-7630-4627-ABE1-84F9BC41A5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832" y="1752600"/>
            <a:ext cx="8128000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42CC79-B45E-4665-A712-446D5B55FF52}"/>
              </a:ext>
            </a:extLst>
          </p:cNvPr>
          <p:cNvSpPr txBox="1"/>
          <p:nvPr/>
        </p:nvSpPr>
        <p:spPr>
          <a:xfrm>
            <a:off x="416832" y="1752600"/>
            <a:ext cx="4536168" cy="1295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800" b="1" dirty="0"/>
              <a:t>Seal Lowers When Door Closes / Raises on Opening</a:t>
            </a:r>
          </a:p>
        </p:txBody>
      </p:sp>
    </p:spTree>
    <p:extLst>
      <p:ext uri="{BB962C8B-B14F-4D97-AF65-F5344CB8AC3E}">
        <p14:creationId xmlns:p14="http://schemas.microsoft.com/office/powerpoint/2010/main" val="99763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Sealing Garages and Docks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362E70-F876-4380-9254-50969DA7F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" y="1752600"/>
            <a:ext cx="894137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36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474" y="2133600"/>
            <a:ext cx="3983488" cy="4495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weston\Desktop\X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524000"/>
            <a:ext cx="2057400" cy="239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73875" y="1600200"/>
            <a:ext cx="1693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2”x2” OVER HEAD DOOR</a:t>
            </a:r>
          </a:p>
          <a:p>
            <a:pPr algn="r"/>
            <a:r>
              <a:rPr lang="en-US" sz="1000" dirty="0"/>
              <a:t>RETAINER (A2020) SHOWN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6800" y="4445675"/>
            <a:ext cx="342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Kit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Retainer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Xcluder Door Seal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Brush seal (mounts inside door)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Mounting hardware</a:t>
            </a:r>
          </a:p>
          <a:p>
            <a:r>
              <a:rPr lang="en-US" dirty="0"/>
              <a:t>Comes in 8’, 12’ and 16’ lengths</a:t>
            </a:r>
          </a:p>
          <a:p>
            <a:r>
              <a:rPr lang="en-US" dirty="0"/>
              <a:t>Options for doors 1.5” – 2” thick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2286000" y="2000310"/>
            <a:ext cx="4495800" cy="401949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2E1FF62-B5D2-F14B-9A75-175821331DFD}"/>
              </a:ext>
            </a:extLst>
          </p:cNvPr>
          <p:cNvSpPr txBox="1"/>
          <p:nvPr/>
        </p:nvSpPr>
        <p:spPr>
          <a:xfrm>
            <a:off x="406401" y="1534180"/>
            <a:ext cx="6756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Xcluder® X2 Garage &amp; Dock Door Kits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9581DAF-39D1-C444-89D0-139E4170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76200"/>
            <a:ext cx="8686798" cy="12527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X2 Door Bottom Seals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61E600-9C6A-9848-BA04-50A746D4E347}"/>
              </a:ext>
            </a:extLst>
          </p:cNvPr>
          <p:cNvSpPr/>
          <p:nvPr/>
        </p:nvSpPr>
        <p:spPr>
          <a:xfrm>
            <a:off x="4861345" y="3733800"/>
            <a:ext cx="4206455" cy="800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300"/>
              </a:spcAft>
            </a:pPr>
            <a:r>
              <a:rPr lang="en-US" sz="2000" b="1" dirty="0"/>
              <a:t>Provides ultimate pest protection for garages &amp; dock doors</a:t>
            </a:r>
            <a:endParaRPr lang="en-US" sz="2000" b="1" kern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5731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Products and Installation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24" y="1605695"/>
            <a:ext cx="8898775" cy="60410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800" dirty="0"/>
              <a:t>Use for: Commercial and residential garage or dock doors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62097" y="2286000"/>
            <a:ext cx="43267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438150" indent="-319088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X2 Kits: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Include retainers, rubber seal and brush seal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Available in 8’, 12’ and 16’ lengths</a:t>
            </a:r>
          </a:p>
          <a:p>
            <a:pPr marL="438150" indent="-319088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Installation: 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Should take about ½ hour  to an hour. </a:t>
            </a:r>
          </a:p>
          <a:p>
            <a:pPr marL="273050" indent="-273050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Tools required:  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Drill, Screwdriver, hack-saw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Liquid soap or silicone spray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99ECE3-1135-4C71-B30C-4482386A884F}"/>
              </a:ext>
            </a:extLst>
          </p:cNvPr>
          <p:cNvSpPr txBox="1"/>
          <p:nvPr/>
        </p:nvSpPr>
        <p:spPr>
          <a:xfrm>
            <a:off x="4572000" y="2286000"/>
            <a:ext cx="4605250" cy="347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8150" indent="-3190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Xcluder Seal:</a:t>
            </a:r>
          </a:p>
          <a:p>
            <a:pPr marL="438150" indent="-3190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2700" dirty="0">
                <a:solidFill>
                  <a:prstClr val="black"/>
                </a:solidFill>
                <a:cs typeface="Arial" charset="0"/>
              </a:rPr>
              <a:t> Use for locations that already have a suitable retainer</a:t>
            </a:r>
          </a:p>
          <a:p>
            <a:pPr marL="730250" lvl="1" indent="-27305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Lengths 75’, 37’, 16’6”, 10’4” </a:t>
            </a:r>
          </a:p>
          <a:p>
            <a:pPr marL="995363" lvl="2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Arial" charset="0"/>
              <a:buChar char="▪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3”, 4”, and 6” widths</a:t>
            </a:r>
          </a:p>
          <a:p>
            <a:pPr marL="995363" lvl="2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Arial" charset="0"/>
              <a:buChar char="▪"/>
            </a:pPr>
            <a:r>
              <a:rPr lang="en-US" sz="2400" dirty="0">
                <a:solidFill>
                  <a:prstClr val="black"/>
                </a:solidFill>
                <a:cs typeface="Arial" charset="0"/>
              </a:rPr>
              <a:t>Requires a retainer that accepts ¼” T rubber slots or tracks</a:t>
            </a:r>
          </a:p>
        </p:txBody>
      </p:sp>
    </p:spTree>
    <p:extLst>
      <p:ext uri="{BB962C8B-B14F-4D97-AF65-F5344CB8AC3E}">
        <p14:creationId xmlns:p14="http://schemas.microsoft.com/office/powerpoint/2010/main" val="44075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4757-D55D-5078-65ED-9D7D9E152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Garage Door Rodent Shield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8A010E-93B9-4E2D-3464-3098F4570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35112"/>
            <a:ext cx="2579929" cy="510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881E72-5D47-40A2-CE4C-9FDD56195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8" t="1481"/>
          <a:stretch/>
        </p:blipFill>
        <p:spPr>
          <a:xfrm>
            <a:off x="2971800" y="1600200"/>
            <a:ext cx="5009891" cy="342983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496C96-994E-5794-F436-A146C9BD77D9}"/>
              </a:ext>
            </a:extLst>
          </p:cNvPr>
          <p:cNvCxnSpPr>
            <a:stCxn id="7" idx="6"/>
          </p:cNvCxnSpPr>
          <p:nvPr/>
        </p:nvCxnSpPr>
        <p:spPr>
          <a:xfrm flipV="1">
            <a:off x="5562600" y="3810000"/>
            <a:ext cx="1447800" cy="15621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2EFC131-EF22-2A58-2D82-B55C34362D2A}"/>
              </a:ext>
            </a:extLst>
          </p:cNvPr>
          <p:cNvSpPr/>
          <p:nvPr/>
        </p:nvSpPr>
        <p:spPr>
          <a:xfrm>
            <a:off x="6629400" y="2731129"/>
            <a:ext cx="381000" cy="1066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762DF7-343F-697F-0277-4D3096F2AB13}"/>
              </a:ext>
            </a:extLst>
          </p:cNvPr>
          <p:cNvCxnSpPr>
            <a:cxnSpLocks/>
          </p:cNvCxnSpPr>
          <p:nvPr/>
        </p:nvCxnSpPr>
        <p:spPr>
          <a:xfrm flipV="1">
            <a:off x="4471589" y="2731129"/>
            <a:ext cx="2157811" cy="15281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E76D38A-8EFE-10D6-DA2B-13D148B4C2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5" t="2007" r="5737" b="5206"/>
          <a:stretch/>
        </p:blipFill>
        <p:spPr>
          <a:xfrm>
            <a:off x="3352800" y="4267200"/>
            <a:ext cx="2209800" cy="2209800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902CB0F-376A-66C3-6721-556FF219CAC4}"/>
              </a:ext>
            </a:extLst>
          </p:cNvPr>
          <p:cNvSpPr txBox="1"/>
          <p:nvPr/>
        </p:nvSpPr>
        <p:spPr>
          <a:xfrm>
            <a:off x="5797304" y="5222061"/>
            <a:ext cx="3270496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8150" indent="-3190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1400" dirty="0">
                <a:solidFill>
                  <a:prstClr val="black"/>
                </a:solidFill>
                <a:cs typeface="Arial" charset="0"/>
              </a:rPr>
              <a:t> (2) 8” x 1 “ Stainless steel strips</a:t>
            </a:r>
          </a:p>
          <a:p>
            <a:pPr marL="438150" indent="-3190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US" sz="1400" dirty="0">
                <a:solidFill>
                  <a:prstClr val="black"/>
                </a:solidFill>
                <a:cs typeface="Arial" charset="0"/>
              </a:rPr>
              <a:t>Adhesive backed for easy installation</a:t>
            </a:r>
          </a:p>
        </p:txBody>
      </p:sp>
    </p:spTree>
    <p:extLst>
      <p:ext uri="{BB962C8B-B14F-4D97-AF65-F5344CB8AC3E}">
        <p14:creationId xmlns:p14="http://schemas.microsoft.com/office/powerpoint/2010/main" val="389703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accent1">
                    <a:satMod val="150000"/>
                  </a:schemeClr>
                </a:solidFill>
              </a:rPr>
              <a:t>Xcluder®Sealing</a:t>
            </a: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 Dock Levelers</a:t>
            </a:r>
          </a:p>
        </p:txBody>
      </p:sp>
      <p:sp>
        <p:nvSpPr>
          <p:cNvPr id="32771" name="Content Placeholder 4"/>
          <p:cNvSpPr>
            <a:spLocks noGrp="1"/>
          </p:cNvSpPr>
          <p:nvPr>
            <p:ph idx="1"/>
          </p:nvPr>
        </p:nvSpPr>
        <p:spPr>
          <a:xfrm>
            <a:off x="304800" y="1659969"/>
            <a:ext cx="8534400" cy="779078"/>
          </a:xfrm>
        </p:spPr>
        <p:txBody>
          <a:bodyPr/>
          <a:lstStyle/>
          <a:p>
            <a:pPr marL="117475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dirty="0"/>
              <a:t>Loading dock levelers are a very common entry point for rodents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2904" y="2836525"/>
            <a:ext cx="4040188" cy="289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3922712" y="5943943"/>
            <a:ext cx="54498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Dock Leveler with a common brush type seal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705600" y="3038458"/>
            <a:ext cx="0" cy="1143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E313DD6-2A1C-7E49-875F-5814E7DAB30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09" y="2049508"/>
            <a:ext cx="2457870" cy="1382552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72E54816-5262-5D4E-94D2-8DBB09255E21}"/>
              </a:ext>
            </a:extLst>
          </p:cNvPr>
          <p:cNvSpPr txBox="1">
            <a:spLocks/>
          </p:cNvSpPr>
          <p:nvPr/>
        </p:nvSpPr>
        <p:spPr bwMode="auto">
          <a:xfrm>
            <a:off x="437043" y="4711775"/>
            <a:ext cx="4191000" cy="208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6075" indent="-288925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2200" u="sng" dirty="0"/>
              <a:t>Key Benefits</a:t>
            </a:r>
            <a:r>
              <a:rPr lang="en-US" sz="2200" dirty="0"/>
              <a:t>: </a:t>
            </a:r>
          </a:p>
          <a:p>
            <a:pPr marL="346075" indent="-288925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US" sz="1000" dirty="0"/>
              <a:t> </a:t>
            </a:r>
          </a:p>
          <a:p>
            <a:pPr marL="346075" indent="-288925" eaLnBrk="1" hangingPunct="1">
              <a:lnSpc>
                <a:spcPct val="80000"/>
              </a:lnSpc>
            </a:pPr>
            <a:r>
              <a:rPr lang="en-US" sz="2200" dirty="0"/>
              <a:t>Keeps rodents from entering through the sides of dock levelers </a:t>
            </a:r>
          </a:p>
          <a:p>
            <a:pPr marL="346075" indent="-288925" eaLnBrk="1" hangingPunct="1">
              <a:lnSpc>
                <a:spcPct val="80000"/>
              </a:lnSpc>
            </a:pPr>
            <a:r>
              <a:rPr lang="en-US" sz="2200" dirty="0"/>
              <a:t>Tough &amp; Durable </a:t>
            </a:r>
          </a:p>
          <a:p>
            <a:pPr marL="346075" indent="-288925" eaLnBrk="1" hangingPunct="1">
              <a:lnSpc>
                <a:spcPct val="80000"/>
              </a:lnSpc>
            </a:pPr>
            <a:r>
              <a:rPr lang="en-US" sz="2200" dirty="0"/>
              <a:t>Less Debris 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D13BDAB8-5CF1-D84A-A20E-84BC91BB960E}"/>
              </a:ext>
            </a:extLst>
          </p:cNvPr>
          <p:cNvSpPr txBox="1">
            <a:spLocks/>
          </p:cNvSpPr>
          <p:nvPr/>
        </p:nvSpPr>
        <p:spPr bwMode="auto">
          <a:xfrm>
            <a:off x="355704" y="2579958"/>
            <a:ext cx="398600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7150" indent="0" eaLnBrk="1" hangingPunct="1">
              <a:lnSpc>
                <a:spcPct val="80000"/>
              </a:lnSpc>
              <a:buClr>
                <a:schemeClr val="accent1">
                  <a:lumMod val="75000"/>
                </a:schemeClr>
              </a:buClr>
              <a:buSzPct val="100000"/>
              <a:buFont typeface="Wingdings 2" pitchFamily="18" charset="2"/>
              <a:buNone/>
            </a:pPr>
            <a:r>
              <a:rPr lang="en-US" sz="2200" dirty="0"/>
              <a:t>Gaps as large as 1” on each side provide an easy path for any rodent to enter a building </a:t>
            </a:r>
          </a:p>
          <a:p>
            <a:pPr marL="57150" indent="0" eaLnBrk="1" hangingPunct="1">
              <a:lnSpc>
                <a:spcPct val="80000"/>
              </a:lnSpc>
              <a:buClr>
                <a:schemeClr val="accent1">
                  <a:lumMod val="75000"/>
                </a:schemeClr>
              </a:buClr>
              <a:buSzPct val="100000"/>
              <a:buFont typeface="Wingdings 2" pitchFamily="18" charset="2"/>
              <a:buNone/>
            </a:pPr>
            <a:endParaRPr lang="en-US" sz="2200" dirty="0"/>
          </a:p>
          <a:p>
            <a:pPr marL="57150" indent="0" eaLnBrk="1" hangingPunct="1">
              <a:lnSpc>
                <a:spcPct val="80000"/>
              </a:lnSpc>
              <a:buClr>
                <a:schemeClr val="accent1">
                  <a:lumMod val="75000"/>
                </a:schemeClr>
              </a:buClr>
              <a:buSzPct val="100000"/>
              <a:buFont typeface="Wingdings 2" pitchFamily="18" charset="2"/>
              <a:buNone/>
            </a:pPr>
            <a:r>
              <a:rPr lang="en-US" sz="2200" dirty="0"/>
              <a:t>Xcluder dock leveler seals replace brush seals that do not protect against rodents</a:t>
            </a:r>
          </a:p>
        </p:txBody>
      </p:sp>
    </p:spTree>
    <p:extLst>
      <p:ext uri="{BB962C8B-B14F-4D97-AF65-F5344CB8AC3E}">
        <p14:creationId xmlns:p14="http://schemas.microsoft.com/office/powerpoint/2010/main" val="2253089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Dock Leveler Seal Kits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0574D2C-8AB2-41CD-AEE3-E912FE7152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43300"/>
            <a:ext cx="3600450" cy="3429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43D6AD5-C28A-4EA2-895A-FB2AF097C31A}"/>
              </a:ext>
            </a:extLst>
          </p:cNvPr>
          <p:cNvSpPr txBox="1">
            <a:spLocks/>
          </p:cNvSpPr>
          <p:nvPr/>
        </p:nvSpPr>
        <p:spPr>
          <a:xfrm>
            <a:off x="290029" y="1600200"/>
            <a:ext cx="4281971" cy="715963"/>
          </a:xfrm>
          <a:prstGeom prst="rect">
            <a:avLst/>
          </a:prstGeom>
        </p:spPr>
        <p:txBody>
          <a:bodyPr rtlCol="0"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/>
              <a:t>Dock Leveler Seal Kits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5984D6-E66F-42F4-B0C3-3B630F3C2AC5}"/>
              </a:ext>
            </a:extLst>
          </p:cNvPr>
          <p:cNvSpPr txBox="1"/>
          <p:nvPr/>
        </p:nvSpPr>
        <p:spPr>
          <a:xfrm>
            <a:off x="4572000" y="2196777"/>
            <a:ext cx="4358171" cy="3434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Fits levelers up to 96” long</a:t>
            </a:r>
          </a:p>
          <a:p>
            <a:pPr marL="346075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Seals gaps of </a:t>
            </a:r>
            <a:r>
              <a:rPr lang="en-US" dirty="0">
                <a:solidFill>
                  <a:srgbClr val="333333"/>
                </a:solidFill>
                <a:latin typeface="Open Sans"/>
              </a:rPr>
              <a:t>1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” - 1 1/4” - </a:t>
            </a:r>
            <a:r>
              <a:rPr lang="en-US" b="1" i="0" dirty="0">
                <a:solidFill>
                  <a:srgbClr val="333333"/>
                </a:solidFill>
                <a:effectLst/>
                <a:latin typeface="Open Sans"/>
              </a:rPr>
              <a:t>NOTE: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 7/8” clearance between pit wall and leveler is required for installation.</a:t>
            </a:r>
          </a:p>
          <a:p>
            <a:pPr marL="346075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Low-profile option available for smaller gaps</a:t>
            </a:r>
          </a:p>
          <a:p>
            <a:pPr marL="346075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Kits include:</a:t>
            </a:r>
          </a:p>
          <a:p>
            <a:pPr marL="803275" lvl="1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(4) 48” Aluminum Retainer</a:t>
            </a:r>
          </a:p>
          <a:p>
            <a:pPr marL="803275" lvl="1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(16’) Xcluder Slide-’n-Seal</a:t>
            </a:r>
          </a:p>
          <a:p>
            <a:pPr marL="346075" indent="-288925" fontAlgn="base">
              <a:lnSpc>
                <a:spcPct val="80000"/>
              </a:lnSpc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Hinge Seal (Optional) - Not required for levelers with continuous or “piano” style hinges (requires welding)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407F3-BC84-4C69-BAFB-D9AFDCDF050D}"/>
              </a:ext>
            </a:extLst>
          </p:cNvPr>
          <p:cNvSpPr txBox="1"/>
          <p:nvPr/>
        </p:nvSpPr>
        <p:spPr>
          <a:xfrm>
            <a:off x="290029" y="2246497"/>
            <a:ext cx="4358171" cy="640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 marR="0" lvl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Dock levelers are a  natural entry way for rodents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64E375-CB81-4626-99C2-9DC49D91F2CE}"/>
              </a:ext>
            </a:extLst>
          </p:cNvPr>
          <p:cNvSpPr txBox="1"/>
          <p:nvPr/>
        </p:nvSpPr>
        <p:spPr>
          <a:xfrm>
            <a:off x="3505200" y="5697619"/>
            <a:ext cx="4933950" cy="98860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57150" marR="0" lvl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>
                <a:srgbClr val="F0AD00"/>
              </a:buClr>
              <a:buSzPct val="80000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Don’t want to install this yourself? </a:t>
            </a:r>
          </a:p>
          <a:p>
            <a:pPr marL="57150" marR="0" lvl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>
                <a:srgbClr val="F0AD00"/>
              </a:buClr>
              <a:buSzPct val="80000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We can refer you to our network of qualified installers.</a:t>
            </a:r>
          </a:p>
        </p:txBody>
      </p:sp>
    </p:spTree>
    <p:extLst>
      <p:ext uri="{BB962C8B-B14F-4D97-AF65-F5344CB8AC3E}">
        <p14:creationId xmlns:p14="http://schemas.microsoft.com/office/powerpoint/2010/main" val="240685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Properly Sealed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698625"/>
            <a:ext cx="4040188" cy="7159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/>
              <a:t>Before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1698625"/>
            <a:ext cx="4041775" cy="7159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/>
              <a:t>After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2819400"/>
            <a:ext cx="3986213" cy="3048000"/>
          </a:xfrm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2819400"/>
            <a:ext cx="3908425" cy="3048000"/>
          </a:xfrm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2859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Places for Exclusion:</a:t>
            </a:r>
          </a:p>
        </p:txBody>
      </p:sp>
      <p:sp>
        <p:nvSpPr>
          <p:cNvPr id="2" name="Rectangle 1"/>
          <p:cNvSpPr/>
          <p:nvPr/>
        </p:nvSpPr>
        <p:spPr>
          <a:xfrm>
            <a:off x="666750" y="2971800"/>
            <a:ext cx="69605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Common Problem Areas and How to Address Them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Gaps, Cracks and Holes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Entry Doors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Garage and Dock Doors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Dock Levelers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white"/>
                </a:solidFill>
              </a:rPr>
              <a:t>Grounds and Landscaping</a:t>
            </a:r>
          </a:p>
        </p:txBody>
      </p:sp>
    </p:spTree>
    <p:extLst>
      <p:ext uri="{BB962C8B-B14F-4D97-AF65-F5344CB8AC3E}">
        <p14:creationId xmlns:p14="http://schemas.microsoft.com/office/powerpoint/2010/main" val="1114505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6589" y="2093979"/>
            <a:ext cx="4012817" cy="1633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weston\Desktop\XCLUDER - PULL CHAIN PLUGS\2.5 PLUG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1" y="2057400"/>
            <a:ext cx="990567" cy="16333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/>
          <p:cNvSpPr txBox="1"/>
          <p:nvPr/>
        </p:nvSpPr>
        <p:spPr>
          <a:xfrm>
            <a:off x="5191300" y="3761452"/>
            <a:ext cx="40128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Available in 3 sizes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Plugs designed to sit completely below the surface of the dock plate; will not interfere with material handling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Easy to install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Hack saw or bolt cutters to remove old chain 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Pliers to crimp on new seal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600F62-E2A2-2744-BCAE-9FF2F7AEB01A}"/>
              </a:ext>
            </a:extLst>
          </p:cNvPr>
          <p:cNvSpPr txBox="1"/>
          <p:nvPr/>
        </p:nvSpPr>
        <p:spPr>
          <a:xfrm>
            <a:off x="406401" y="1534180"/>
            <a:ext cx="6756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Xcluder® Pull Chain Seal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FDD1CE5-EA8A-B442-8D89-D8682D363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76200"/>
            <a:ext cx="8686798" cy="1252728"/>
          </a:xfrm>
        </p:spPr>
        <p:txBody>
          <a:bodyPr>
            <a:normAutofit/>
          </a:bodyPr>
          <a:lstStyle/>
          <a:p>
            <a:r>
              <a:rPr lang="en-US" dirty="0"/>
              <a:t>Pull Chain Seal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BF5DAB-FEC0-5044-AE07-E659EFC7779A}"/>
              </a:ext>
            </a:extLst>
          </p:cNvPr>
          <p:cNvCxnSpPr>
            <a:cxnSpLocks/>
          </p:cNvCxnSpPr>
          <p:nvPr/>
        </p:nvCxnSpPr>
        <p:spPr>
          <a:xfrm>
            <a:off x="913873" y="2969307"/>
            <a:ext cx="1372127" cy="616622"/>
          </a:xfrm>
          <a:prstGeom prst="straightConnector1">
            <a:avLst/>
          </a:prstGeom>
          <a:ln w="2540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C79E3DD-8778-442D-A8EE-C2CD046B69AD}"/>
              </a:ext>
            </a:extLst>
          </p:cNvPr>
          <p:cNvSpPr txBox="1"/>
          <p:nvPr/>
        </p:nvSpPr>
        <p:spPr>
          <a:xfrm>
            <a:off x="5191300" y="2062362"/>
            <a:ext cx="38765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Often overlooked and left unprotected, the opening for the pull chain on dock levelers is an ideal entry point for mice and rats.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A373C-4A94-433F-8F90-F169DBF544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" y="3937048"/>
            <a:ext cx="5160439" cy="27719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D76EE6-A610-478C-9441-231C9FA10B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3893" y="2303747"/>
            <a:ext cx="1908352" cy="1844729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13287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A6FC5-C623-478D-83FA-6F8888E34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Xcluder® Garage &amp; Dock Door Side and Top Seals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8B3F28-2EB1-48A3-9847-C44CE3F8EE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752600"/>
            <a:ext cx="42672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577103-BDD5-4E95-BE67-7BBA894C3863}"/>
              </a:ext>
            </a:extLst>
          </p:cNvPr>
          <p:cNvCxnSpPr>
            <a:cxnSpLocks/>
          </p:cNvCxnSpPr>
          <p:nvPr/>
        </p:nvCxnSpPr>
        <p:spPr>
          <a:xfrm flipV="1">
            <a:off x="2514600" y="3581400"/>
            <a:ext cx="16002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03DF194-F6F0-4ED1-8A43-0E44E90AACE6}"/>
              </a:ext>
            </a:extLst>
          </p:cNvPr>
          <p:cNvCxnSpPr>
            <a:cxnSpLocks/>
          </p:cNvCxnSpPr>
          <p:nvPr/>
        </p:nvCxnSpPr>
        <p:spPr>
          <a:xfrm flipH="1" flipV="1">
            <a:off x="609600" y="3581400"/>
            <a:ext cx="167640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D3EFBC-EFA9-4389-8A3F-60FE0DDE3EEE}"/>
              </a:ext>
            </a:extLst>
          </p:cNvPr>
          <p:cNvSpPr txBox="1"/>
          <p:nvPr/>
        </p:nvSpPr>
        <p:spPr>
          <a:xfrm>
            <a:off x="1847850" y="4010644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Side Seals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DACC7E-75B0-4FFE-9169-45071DB6079D}"/>
              </a:ext>
            </a:extLst>
          </p:cNvPr>
          <p:cNvCxnSpPr>
            <a:cxnSpLocks/>
          </p:cNvCxnSpPr>
          <p:nvPr/>
        </p:nvCxnSpPr>
        <p:spPr>
          <a:xfrm flipV="1">
            <a:off x="2362200" y="2438400"/>
            <a:ext cx="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A367C28-6F70-453E-B4E5-9F94AB4F6D0C}"/>
              </a:ext>
            </a:extLst>
          </p:cNvPr>
          <p:cNvSpPr txBox="1"/>
          <p:nvPr/>
        </p:nvSpPr>
        <p:spPr>
          <a:xfrm>
            <a:off x="1838326" y="3039856"/>
            <a:ext cx="104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Top Seal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EAC5CF6-78AC-4CBD-A1E3-397DDC0C1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554" y="1631115"/>
            <a:ext cx="2822245" cy="255988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1CD1FA-1AE5-44C4-9682-70C67860179E}"/>
              </a:ext>
            </a:extLst>
          </p:cNvPr>
          <p:cNvSpPr txBox="1"/>
          <p:nvPr/>
        </p:nvSpPr>
        <p:spPr>
          <a:xfrm>
            <a:off x="4846557" y="3810000"/>
            <a:ext cx="4449843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u="sng" dirty="0"/>
              <a:t>Kit includes</a:t>
            </a:r>
            <a:r>
              <a:rPr lang="en-US" sz="1600" dirty="0"/>
              <a:t>: 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1600" dirty="0"/>
              <a:t>(6) 4’ Aluminum retainer sections 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1600" dirty="0"/>
              <a:t>(2) 12’ Xcluder Slide-’n-Seal gaskets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1600" dirty="0"/>
              <a:t>(16) Self tapping mounting screws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</a:pPr>
            <a:r>
              <a:rPr lang="en-US" sz="1600" dirty="0"/>
              <a:t>Seals both sides of a door up to 12’ 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984EC-3901-544A-854D-F3077C448F68}"/>
              </a:ext>
            </a:extLst>
          </p:cNvPr>
          <p:cNvSpPr txBox="1"/>
          <p:nvPr/>
        </p:nvSpPr>
        <p:spPr>
          <a:xfrm>
            <a:off x="4821331" y="5455485"/>
            <a:ext cx="4017869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u="sng" dirty="0"/>
              <a:t>Top Seal/Single Side Replacement Kit</a:t>
            </a:r>
            <a:r>
              <a:rPr lang="en-US" sz="1600" dirty="0"/>
              <a:t>: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1600" dirty="0"/>
              <a:t>Seals top of one door up to 12’ wide or one side of a door up to 12’ high</a:t>
            </a:r>
          </a:p>
        </p:txBody>
      </p:sp>
    </p:spTree>
    <p:extLst>
      <p:ext uri="{BB962C8B-B14F-4D97-AF65-F5344CB8AC3E}">
        <p14:creationId xmlns:p14="http://schemas.microsoft.com/office/powerpoint/2010/main" val="2278471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Xcluder® GEO Landscape Fabric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774825"/>
            <a:ext cx="5105400" cy="4625975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Widths and basis weights </a:t>
            </a:r>
          </a:p>
          <a:p>
            <a:pPr lvl="1"/>
            <a:r>
              <a:rPr lang="en-US" dirty="0"/>
              <a:t>6’ wide x up to 100’ long </a:t>
            </a:r>
          </a:p>
          <a:p>
            <a:r>
              <a:rPr lang="en-US" dirty="0"/>
              <a:t>Installation:  </a:t>
            </a:r>
          </a:p>
          <a:p>
            <a:pPr lvl="1"/>
            <a:r>
              <a:rPr lang="en-US" dirty="0"/>
              <a:t>Varies to the size of the area</a:t>
            </a:r>
          </a:p>
          <a:p>
            <a:pPr lvl="1"/>
            <a:r>
              <a:rPr lang="en-US" dirty="0"/>
              <a:t>Tools required:</a:t>
            </a:r>
          </a:p>
          <a:p>
            <a:pPr lvl="2"/>
            <a:r>
              <a:rPr lang="en-US" dirty="0"/>
              <a:t> Shears</a:t>
            </a:r>
          </a:p>
          <a:p>
            <a:pPr lvl="2"/>
            <a:r>
              <a:rPr lang="en-US" dirty="0"/>
              <a:t>Gloves</a:t>
            </a:r>
          </a:p>
          <a:p>
            <a:pPr lvl="2"/>
            <a:r>
              <a:rPr lang="en-US" dirty="0"/>
              <a:t>Hammer</a:t>
            </a:r>
          </a:p>
          <a:p>
            <a:pPr lvl="2"/>
            <a:r>
              <a:rPr lang="en-US" dirty="0"/>
              <a:t>Landscape edging &amp; spikes</a:t>
            </a:r>
          </a:p>
          <a:p>
            <a:pPr lvl="2"/>
            <a:r>
              <a:rPr lang="en-US" dirty="0"/>
              <a:t>10” nails. </a:t>
            </a:r>
          </a:p>
          <a:p>
            <a:endParaRPr lang="en-US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5928" y="3632613"/>
            <a:ext cx="3214230" cy="121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7353" y="4724400"/>
            <a:ext cx="2418872" cy="193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2128" y="838200"/>
            <a:ext cx="3311872" cy="331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98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weston\Desktop\FILE CABINET\GMT-XCLUDER-JEWEL-OSCO-INSTALL\BEFORE DURING AFTER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200" y="1836181"/>
            <a:ext cx="35052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Landscaping</a:t>
            </a:r>
            <a:br>
              <a:rPr lang="en-US" sz="4000" dirty="0"/>
            </a:br>
            <a:r>
              <a:rPr lang="en-US" sz="2700" dirty="0">
                <a:solidFill>
                  <a:schemeClr val="bg1"/>
                </a:solidFill>
              </a:rPr>
              <a:t>Xcluder® Geo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601" y="4542472"/>
            <a:ext cx="41147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Xcluder® Geo Landscaping Fabric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Coarse stainless steel fibers bound to a porous geotextile form an impenetrable barrier against burrowing pests.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Material allows grass and small plants to grow through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Geo is currently protecting many public sites, including: Tree Pits &amp; Planters, Sports Fields, National Historic Sites, Outdoor Theaters, Parks, etc.</a:t>
            </a:r>
          </a:p>
        </p:txBody>
      </p:sp>
      <p:pic>
        <p:nvPicPr>
          <p:cNvPr id="6146" name="Picture 2" descr="C:\Users\weston\Desktop\FILE CABINET\GMT-XCLUDER-JEWEL-OSCO-INSTALL\BEFORE DURING AFTER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200" y="1676400"/>
            <a:ext cx="3945988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343400" y="6324600"/>
            <a:ext cx="18357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CHICAGO PARKING LOT</a:t>
            </a:r>
          </a:p>
          <a:p>
            <a:r>
              <a:rPr lang="en-US" sz="1100" dirty="0"/>
              <a:t>PLANTER - GREEN TOPPER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1" y="1524000"/>
            <a:ext cx="2971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BEFORE – RAT BURROWS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6217563"/>
            <a:ext cx="2971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AFTER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791201" y="2609849"/>
            <a:ext cx="838199" cy="381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257800" y="3152774"/>
            <a:ext cx="638174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744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32B6-B9A6-43F2-B7DE-6870B3621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and Assessment Tools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5F6BC871-2191-4537-BBDA-9EE1B205B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7" y="2438400"/>
            <a:ext cx="4572000" cy="1471612"/>
          </a:xfrm>
        </p:spPr>
      </p:pic>
      <p:pic>
        <p:nvPicPr>
          <p:cNvPr id="7" name="Picture 6" descr="A picture containing metalware, chain&#10;&#10;Description automatically generated">
            <a:extLst>
              <a:ext uri="{FF2B5EF4-FFF2-40B4-BE49-F238E27FC236}">
                <a16:creationId xmlns:a16="http://schemas.microsoft.com/office/drawing/2014/main" id="{D425A59D-9349-464D-A571-FF41DF16FD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8670" y="1600201"/>
            <a:ext cx="3992930" cy="426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3A0F42-F77E-4339-8F0A-074ED9091BD4}"/>
              </a:ext>
            </a:extLst>
          </p:cNvPr>
          <p:cNvSpPr txBox="1"/>
          <p:nvPr/>
        </p:nvSpPr>
        <p:spPr>
          <a:xfrm>
            <a:off x="533400" y="39624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Frye </a:t>
            </a:r>
            <a:r>
              <a:rPr lang="en-US" b="1"/>
              <a:t>Inspection Tool </a:t>
            </a:r>
            <a:r>
              <a:rPr lang="en-US" b="1" dirty="0"/>
              <a:t>(F.I.T.)</a:t>
            </a:r>
          </a:p>
          <a:p>
            <a:endParaRPr lang="en-US" b="1" dirty="0"/>
          </a:p>
          <a:p>
            <a:r>
              <a:rPr lang="en-US" b="1" dirty="0"/>
              <a:t>Also available with custom imprint.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D7EE3B-8F8F-4216-ADB5-42810DB0361B}"/>
              </a:ext>
            </a:extLst>
          </p:cNvPr>
          <p:cNvSpPr txBox="1"/>
          <p:nvPr/>
        </p:nvSpPr>
        <p:spPr>
          <a:xfrm>
            <a:off x="6233135" y="587571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Sample Ring</a:t>
            </a:r>
          </a:p>
        </p:txBody>
      </p:sp>
    </p:spTree>
    <p:extLst>
      <p:ext uri="{BB962C8B-B14F-4D97-AF65-F5344CB8AC3E}">
        <p14:creationId xmlns:p14="http://schemas.microsoft.com/office/powerpoint/2010/main" val="3762522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6F46-60A0-4176-808C-D607CC2D7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 and Product Videos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0905-0BE2-4029-98A2-C7E74120A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5258"/>
            <a:ext cx="4648200" cy="663575"/>
          </a:xfrm>
        </p:spPr>
        <p:txBody>
          <a:bodyPr/>
          <a:lstStyle/>
          <a:p>
            <a:pPr marL="119062" indent="0">
              <a:buNone/>
            </a:pPr>
            <a:r>
              <a:rPr lang="en-US" dirty="0">
                <a:hlinkClick r:id="rId2"/>
              </a:rPr>
              <a:t>YouTube.com/</a:t>
            </a:r>
            <a:r>
              <a:rPr lang="en-US" dirty="0" err="1">
                <a:hlinkClick r:id="rId2"/>
              </a:rPr>
              <a:t>buyxcluder</a:t>
            </a:r>
            <a:endParaRPr lang="en-US" dirty="0"/>
          </a:p>
        </p:txBody>
      </p:sp>
      <p:pic>
        <p:nvPicPr>
          <p:cNvPr id="7" name="Picture 6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470CD58-F354-4635-9AA8-1D4CC8B0FF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11767"/>
            <a:ext cx="6858000" cy="403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85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6029"/>
            <a:ext cx="4267198" cy="2286000"/>
          </a:xfrm>
        </p:spPr>
        <p:txBody>
          <a:bodyPr>
            <a:normAutofit/>
          </a:bodyPr>
          <a:lstStyle/>
          <a:p>
            <a:pPr marL="119062" indent="0">
              <a:buNone/>
            </a:pPr>
            <a:r>
              <a:rPr lang="en-US" b="1" dirty="0"/>
              <a:t>Dave Colbert</a:t>
            </a:r>
          </a:p>
          <a:p>
            <a:pPr marL="119062" indent="0">
              <a:buNone/>
            </a:pPr>
            <a:endParaRPr lang="en-US" sz="1100" dirty="0">
              <a:hlinkClick r:id="rId2"/>
            </a:endParaRPr>
          </a:p>
          <a:p>
            <a:pPr marL="119062" indent="0">
              <a:buNone/>
            </a:pPr>
            <a:r>
              <a:rPr lang="en-US" dirty="0">
                <a:hlinkClick r:id="rId2"/>
              </a:rPr>
              <a:t>DaveC@gmt-inc.com</a:t>
            </a:r>
            <a:endParaRPr lang="en-US" dirty="0"/>
          </a:p>
          <a:p>
            <a:pPr marL="119062" indent="0">
              <a:buNone/>
            </a:pPr>
            <a:endParaRPr lang="en-US" sz="1100" dirty="0"/>
          </a:p>
          <a:p>
            <a:pPr marL="119062" indent="0">
              <a:buNone/>
            </a:pPr>
            <a:r>
              <a:rPr lang="en-US" dirty="0"/>
              <a:t>Tel: 847-495-4700 </a:t>
            </a:r>
            <a:r>
              <a:rPr lang="en-US" sz="2000" dirty="0"/>
              <a:t>x</a:t>
            </a:r>
            <a:r>
              <a:rPr lang="en-US" dirty="0"/>
              <a:t>1112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0FD31B-86D8-47D1-ABFC-173E2A3DCE0D}"/>
              </a:ext>
            </a:extLst>
          </p:cNvPr>
          <p:cNvSpPr txBox="1">
            <a:spLocks/>
          </p:cNvSpPr>
          <p:nvPr/>
        </p:nvSpPr>
        <p:spPr bwMode="auto">
          <a:xfrm>
            <a:off x="4800600" y="1826029"/>
            <a:ext cx="426719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9062" indent="0">
              <a:buFont typeface="Wingdings 2" pitchFamily="18" charset="2"/>
              <a:buNone/>
            </a:pPr>
            <a:r>
              <a:rPr lang="en-US" b="1" dirty="0"/>
              <a:t>Paul Rossler</a:t>
            </a:r>
          </a:p>
          <a:p>
            <a:pPr marL="119062" indent="0">
              <a:buFont typeface="Wingdings 2" pitchFamily="18" charset="2"/>
              <a:buNone/>
            </a:pPr>
            <a:endParaRPr lang="en-US" sz="1100" dirty="0">
              <a:hlinkClick r:id="rId2"/>
            </a:endParaRPr>
          </a:p>
          <a:p>
            <a:pPr marL="119062" indent="0">
              <a:buFont typeface="Wingdings 2" pitchFamily="18" charset="2"/>
              <a:buNone/>
            </a:pPr>
            <a:r>
              <a:rPr lang="en-US" dirty="0">
                <a:hlinkClick r:id="rId2"/>
              </a:rPr>
              <a:t>PaulB@gmt-inc.com</a:t>
            </a:r>
            <a:endParaRPr lang="en-US" dirty="0"/>
          </a:p>
          <a:p>
            <a:pPr marL="119062" indent="0">
              <a:buFont typeface="Wingdings 2" pitchFamily="18" charset="2"/>
              <a:buNone/>
            </a:pPr>
            <a:endParaRPr lang="en-US" sz="1100" dirty="0"/>
          </a:p>
          <a:p>
            <a:pPr marL="119062" indent="0">
              <a:buFont typeface="Wingdings 2" pitchFamily="18" charset="2"/>
              <a:buNone/>
            </a:pPr>
            <a:r>
              <a:rPr lang="en-US" dirty="0"/>
              <a:t>Tel: 847-495-4700 </a:t>
            </a:r>
            <a:r>
              <a:rPr lang="en-US" sz="2000" dirty="0"/>
              <a:t>x</a:t>
            </a:r>
            <a:r>
              <a:rPr lang="en-US" dirty="0"/>
              <a:t>1183</a:t>
            </a:r>
          </a:p>
          <a:p>
            <a:endParaRPr lang="en-US" dirty="0"/>
          </a:p>
        </p:txBody>
      </p:sp>
      <p:pic>
        <p:nvPicPr>
          <p:cNvPr id="11" name="Picture 2" descr="Circle Twitter Icon transparent PNG - StickPNG">
            <a:extLst>
              <a:ext uri="{FF2B5EF4-FFF2-40B4-BE49-F238E27FC236}">
                <a16:creationId xmlns:a16="http://schemas.microsoft.com/office/drawing/2014/main" id="{F8DCA705-2BBA-6897-2747-3857F940F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15" y="4431869"/>
            <a:ext cx="477560" cy="47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63FDCB-BD63-73A7-6349-960FDDAF7CA5}"/>
              </a:ext>
            </a:extLst>
          </p:cNvPr>
          <p:cNvSpPr txBox="1"/>
          <p:nvPr/>
        </p:nvSpPr>
        <p:spPr>
          <a:xfrm>
            <a:off x="1147075" y="4432931"/>
            <a:ext cx="2819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@XcluderRodent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3637C6-11B5-2CE2-F7F3-CCD5FCA5CA03}"/>
              </a:ext>
            </a:extLst>
          </p:cNvPr>
          <p:cNvSpPr txBox="1"/>
          <p:nvPr/>
        </p:nvSpPr>
        <p:spPr>
          <a:xfrm>
            <a:off x="1147075" y="5006781"/>
            <a:ext cx="2819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@Xcluder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13C63-21F0-476A-AE20-307A7678A13F}"/>
              </a:ext>
            </a:extLst>
          </p:cNvPr>
          <p:cNvSpPr txBox="1"/>
          <p:nvPr/>
        </p:nvSpPr>
        <p:spPr>
          <a:xfrm>
            <a:off x="1147075" y="5540181"/>
            <a:ext cx="2819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@Xcluder</a:t>
            </a:r>
            <a:endParaRPr 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AE6A9D-5BDC-67ED-BDF1-E563C2E63F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4" r="32127"/>
          <a:stretch/>
        </p:blipFill>
        <p:spPr>
          <a:xfrm>
            <a:off x="595460" y="4913825"/>
            <a:ext cx="590723" cy="6366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A50EE26-C9D0-C8A1-DBB2-20251BBD19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6" t="7966" r="32979" b="3470"/>
          <a:stretch/>
        </p:blipFill>
        <p:spPr>
          <a:xfrm>
            <a:off x="609600" y="5550494"/>
            <a:ext cx="533400" cy="545506"/>
          </a:xfrm>
          <a:prstGeom prst="rect">
            <a:avLst/>
          </a:prstGeom>
        </p:spPr>
      </p:pic>
      <p:pic>
        <p:nvPicPr>
          <p:cNvPr id="1026" name="Picture 2" descr="Youtube Logo PNG, Youtube Logo Transparent Background - FreeIconsPNG">
            <a:extLst>
              <a:ext uri="{FF2B5EF4-FFF2-40B4-BE49-F238E27FC236}">
                <a16:creationId xmlns:a16="http://schemas.microsoft.com/office/drawing/2014/main" id="{4A076990-7993-69ED-3EDB-83F38464B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65" y="6046512"/>
            <a:ext cx="636669" cy="63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90232AD-CEF4-908F-6EBE-25F97FCA9B32}"/>
              </a:ext>
            </a:extLst>
          </p:cNvPr>
          <p:cNvSpPr txBox="1"/>
          <p:nvPr/>
        </p:nvSpPr>
        <p:spPr>
          <a:xfrm>
            <a:off x="1174792" y="6096000"/>
            <a:ext cx="4953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8"/>
              </a:rPr>
              <a:t>https://www.youtube.com/buyxcluder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297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Xcluder® Fill Fabric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28" y="1657677"/>
            <a:ext cx="6244371" cy="1295400"/>
          </a:xfrm>
        </p:spPr>
        <p:txBody>
          <a:bodyPr rtlCol="0">
            <a:normAutofit fontScale="70000" lnSpcReduction="20000"/>
          </a:bodyPr>
          <a:lstStyle/>
          <a:p>
            <a:pPr marL="118872" indent="0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b="1" u="sng" dirty="0"/>
              <a:t>Benefits of Xcluder fill fabric</a:t>
            </a:r>
            <a:r>
              <a:rPr lang="en-US" b="1" dirty="0"/>
              <a:t>: </a:t>
            </a:r>
          </a:p>
          <a:p>
            <a:pPr marL="118872" indent="0" eaLnBrk="1" fontAlgn="auto" hangingPunct="1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dirty="0"/>
              <a:t>No rust, permanent, a springiness to lock into holes and crevices, and economical and easy to install. 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1524000"/>
            <a:ext cx="815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5" name="Picture 4" descr="A picture containing brick&#10;&#10;Description automatically generated">
            <a:extLst>
              <a:ext uri="{FF2B5EF4-FFF2-40B4-BE49-F238E27FC236}">
                <a16:creationId xmlns:a16="http://schemas.microsoft.com/office/drawing/2014/main" id="{67A8D239-BF73-442E-9EC7-2E36B69B8C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8501" y="1604337"/>
            <a:ext cx="2022099" cy="2697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9A71E3-DC5B-480B-AB67-D22C55CD59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74" t="28736" r="27925" b="20039"/>
          <a:stretch/>
        </p:blipFill>
        <p:spPr>
          <a:xfrm>
            <a:off x="6937917" y="4572000"/>
            <a:ext cx="1672683" cy="1524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69DC39-7913-4D7F-9A71-CD834E60B348}"/>
              </a:ext>
            </a:extLst>
          </p:cNvPr>
          <p:cNvSpPr txBox="1"/>
          <p:nvPr/>
        </p:nvSpPr>
        <p:spPr>
          <a:xfrm>
            <a:off x="27708" y="3175364"/>
            <a:ext cx="6754091" cy="327660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marL="118872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>
                <a:schemeClr val="accent1"/>
              </a:buClr>
              <a:buSzPct val="80000"/>
              <a:defRPr/>
            </a:pPr>
            <a:r>
              <a:rPr lang="en-US" sz="2200" b="1" u="sng" dirty="0"/>
              <a:t>Product Options: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Fill Fabric Roll, 4" x 10’ 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Fill Fabric Case, 4" x 10’, 5 Rolls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Blocks Case, 2" x 2" x 7.5", 72 Blocks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Fabric Strips Case, 1" x 4', 36 Rolls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Fill Fabric Starter Kit (gloves and scissors included)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Wrap, Adhesive Back, 2" x 10', 2 Rolls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Wrap, Adhesive Back, 4" x 10', 1 Roll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r>
              <a:rPr lang="en-US" sz="2200" dirty="0"/>
              <a:t>Xcluder Floor Joint Kit</a:t>
            </a:r>
          </a:p>
          <a:p>
            <a:pPr marL="438912" indent="-32004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"/>
              <a:defRPr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3599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Typical Applications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619250"/>
            <a:ext cx="322580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119188" y="4030663"/>
            <a:ext cx="2054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cs typeface="Arial" charset="0"/>
              </a:rPr>
              <a:t>Around HVAC Lines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619250"/>
            <a:ext cx="3216275" cy="24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6183313" y="39624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cs typeface="Arial" charset="0"/>
              </a:rPr>
              <a:t>Weep Holes </a:t>
            </a:r>
          </a:p>
        </p:txBody>
      </p:sp>
      <p:sp>
        <p:nvSpPr>
          <p:cNvPr id="22535" name="Rectangle 9"/>
          <p:cNvSpPr>
            <a:spLocks noChangeArrowheads="1"/>
          </p:cNvSpPr>
          <p:nvPr/>
        </p:nvSpPr>
        <p:spPr bwMode="auto">
          <a:xfrm>
            <a:off x="1211263" y="6324600"/>
            <a:ext cx="18582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Around Plumbing</a:t>
            </a:r>
          </a:p>
        </p:txBody>
      </p:sp>
      <p:sp>
        <p:nvSpPr>
          <p:cNvPr id="22537" name="Rectangle 11"/>
          <p:cNvSpPr>
            <a:spLocks noChangeArrowheads="1"/>
          </p:cNvSpPr>
          <p:nvPr/>
        </p:nvSpPr>
        <p:spPr bwMode="auto">
          <a:xfrm>
            <a:off x="6103938" y="6359525"/>
            <a:ext cx="152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Under Siding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376488" y="1752600"/>
            <a:ext cx="796925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A79E4321-5F0A-4C39-A6A7-1473CFD0F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5878512" y="3760789"/>
            <a:ext cx="2000250" cy="3225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H="1">
            <a:off x="7200900" y="4478338"/>
            <a:ext cx="795338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4C75BFA-F6E9-42B2-B6E8-EDAC5B9018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80"/>
          <a:stretch/>
        </p:blipFill>
        <p:spPr>
          <a:xfrm>
            <a:off x="990600" y="4383088"/>
            <a:ext cx="2289175" cy="1971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7" name="Straight Arrow Connector 16"/>
          <p:cNvCxnSpPr/>
          <p:nvPr/>
        </p:nvCxnSpPr>
        <p:spPr>
          <a:xfrm flipH="1">
            <a:off x="7010400" y="1835150"/>
            <a:ext cx="795338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943100" y="4662488"/>
            <a:ext cx="795338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18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Installation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7924800" cy="1425209"/>
          </a:xfrm>
        </p:spPr>
        <p:txBody>
          <a:bodyPr numCol="2" rtlCol="0">
            <a:normAutofit fontScale="92500" lnSpcReduction="10000"/>
          </a:bodyPr>
          <a:lstStyle/>
          <a:p>
            <a:pPr marL="438912" indent="-320040" eaLnBrk="1" fontAlgn="auto" hangingPunct="1">
              <a:spcBef>
                <a:spcPts val="60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u="sng" dirty="0"/>
              <a:t>Installation</a:t>
            </a:r>
            <a:endParaRPr lang="en-US" dirty="0"/>
          </a:p>
          <a:p>
            <a:pPr marL="731520" lvl="1" indent="-274320" eaLnBrk="1" fontAlgn="auto" hangingPunct="1">
              <a:spcBef>
                <a:spcPts val="60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seconds per hole- cut a piece and fill the hole </a:t>
            </a:r>
          </a:p>
          <a:p>
            <a:pPr marL="438912" indent="-320040" eaLnBrk="1" fontAlgn="auto" hangingPunct="1">
              <a:spcBef>
                <a:spcPts val="60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u="sng" dirty="0"/>
              <a:t>Tools required</a:t>
            </a:r>
          </a:p>
          <a:p>
            <a:pPr marL="731520" lvl="1" indent="-274320" eaLnBrk="1" fontAlgn="auto" hangingPunct="1">
              <a:spcBef>
                <a:spcPts val="60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/>
              <a:t>scissors / screw driver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</p:txBody>
      </p:sp>
      <p:pic>
        <p:nvPicPr>
          <p:cNvPr id="21507" name="Picture 3" descr="Screen Clippi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3581400"/>
            <a:ext cx="804386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7635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Xcluder® Solutions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38600" y="1687245"/>
            <a:ext cx="4953000" cy="113093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Xcluder® Wrap</a:t>
            </a:r>
          </a:p>
          <a:p>
            <a:pPr lvl="1"/>
            <a:r>
              <a:rPr lang="en-US" dirty="0"/>
              <a:t>Adhesive backed Xcluder Fill Fabric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959" y="2887313"/>
            <a:ext cx="2057400" cy="1544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546" y="1603160"/>
            <a:ext cx="1824346" cy="121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4660F-6120-4B26-ACE9-5C0F5C744D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66" t="15018" r="20833" b="8770"/>
          <a:stretch/>
        </p:blipFill>
        <p:spPr>
          <a:xfrm>
            <a:off x="381000" y="1607316"/>
            <a:ext cx="1361266" cy="11532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9EB4F5-9836-47C2-AD97-81C3E31D1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4320586"/>
            <a:ext cx="1286493" cy="25374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EC76D2-BBD9-4E67-91EF-A9664EA8A93F}"/>
              </a:ext>
            </a:extLst>
          </p:cNvPr>
          <p:cNvSpPr txBox="1"/>
          <p:nvPr/>
        </p:nvSpPr>
        <p:spPr>
          <a:xfrm>
            <a:off x="118837" y="3153910"/>
            <a:ext cx="6358163" cy="1011228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marL="438150" marR="0" lvl="0" indent="-3190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Xcluder® Blocks</a:t>
            </a:r>
          </a:p>
          <a:p>
            <a:pPr marL="730250" marR="0" lvl="1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Ideal for sealing openings in corrugated metal</a:t>
            </a:r>
          </a:p>
        </p:txBody>
      </p:sp>
      <p:pic>
        <p:nvPicPr>
          <p:cNvPr id="13" name="Picture 3" descr="Image result for concrete shrinkage gaps">
            <a:extLst>
              <a:ext uri="{FF2B5EF4-FFF2-40B4-BE49-F238E27FC236}">
                <a16:creationId xmlns:a16="http://schemas.microsoft.com/office/drawing/2014/main" id="{C47EF123-9F24-4568-8C6E-A9B6CAFBC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301" y="4673916"/>
            <a:ext cx="1862317" cy="14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AutoShape 5">
            <a:extLst>
              <a:ext uri="{FF2B5EF4-FFF2-40B4-BE49-F238E27FC236}">
                <a16:creationId xmlns:a16="http://schemas.microsoft.com/office/drawing/2014/main" id="{63E9D7A5-AB66-45E7-9404-CCC497B913A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057400" y="5415055"/>
            <a:ext cx="395229" cy="610346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F07DDCD-BFD7-4241-B256-DBE0380C90F1}"/>
              </a:ext>
            </a:extLst>
          </p:cNvPr>
          <p:cNvSpPr txBox="1"/>
          <p:nvPr/>
        </p:nvSpPr>
        <p:spPr>
          <a:xfrm>
            <a:off x="3752891" y="4847589"/>
            <a:ext cx="5100467" cy="1016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8150" indent="-319088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  <a:defRPr/>
            </a:pPr>
            <a:r>
              <a:rPr lang="en-US" sz="2500" dirty="0">
                <a:solidFill>
                  <a:prstClr val="black"/>
                </a:solidFill>
                <a:latin typeface="Corbel"/>
              </a:rPr>
              <a:t>Joint Sealing Kit</a:t>
            </a:r>
          </a:p>
          <a:p>
            <a:pPr marL="730250" lvl="1" indent="-27305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0B5CC"/>
              </a:buClr>
              <a:buSzPct val="90000"/>
              <a:buFont typeface="Wingdings" pitchFamily="2" charset="2"/>
              <a:buChar char=""/>
              <a:defRPr/>
            </a:pPr>
            <a:r>
              <a:rPr lang="en-US" sz="2200" dirty="0">
                <a:solidFill>
                  <a:prstClr val="black"/>
                </a:solidFill>
                <a:latin typeface="Corbel"/>
              </a:rPr>
              <a:t>Rodent proofing kit for concrete floor joints &amp; floor to wall joints </a:t>
            </a:r>
          </a:p>
        </p:txBody>
      </p:sp>
    </p:spTree>
    <p:extLst>
      <p:ext uri="{BB962C8B-B14F-4D97-AF65-F5344CB8AC3E}">
        <p14:creationId xmlns:p14="http://schemas.microsoft.com/office/powerpoint/2010/main" val="199437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Door Sweeps:  </a:t>
            </a:r>
            <a:br>
              <a:rPr lang="en-US" sz="40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Low Profile &amp; Standard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D50AC-6F3C-4127-A2FD-1575E8290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75" y="1905000"/>
            <a:ext cx="7466850" cy="380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7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Door Sweeps:  </a:t>
            </a:r>
            <a:br>
              <a:rPr lang="en-US" sz="4000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Versa-Line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B139B-99F2-4792-B225-44E0C1FF4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905000"/>
            <a:ext cx="8229599" cy="385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69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Options and Installation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1828800"/>
            <a:ext cx="8429625" cy="106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500" u="sng" dirty="0">
                <a:solidFill>
                  <a:prstClr val="black"/>
                </a:solidFill>
              </a:rPr>
              <a:t>Installation: </a:t>
            </a:r>
          </a:p>
          <a:p>
            <a:pPr marL="438912" indent="-320040">
              <a:lnSpc>
                <a:spcPct val="80000"/>
              </a:lnSpc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en-US" sz="2500" dirty="0">
                <a:solidFill>
                  <a:prstClr val="black"/>
                </a:solidFill>
              </a:rPr>
              <a:t>Should take about 10 minutes for an experienced installer.</a:t>
            </a:r>
          </a:p>
          <a:p>
            <a:pPr marL="438912" indent="-320040">
              <a:lnSpc>
                <a:spcPct val="80000"/>
              </a:lnSpc>
              <a:buClr>
                <a:srgbClr val="F0AD00"/>
              </a:buClr>
              <a:buSzPct val="80000"/>
              <a:buFont typeface="Wingdings 2"/>
              <a:buChar char=""/>
              <a:defRPr/>
            </a:pPr>
            <a:r>
              <a:rPr lang="en-US" sz="2500" dirty="0">
                <a:solidFill>
                  <a:prstClr val="black"/>
                </a:solidFill>
              </a:rPr>
              <a:t>Mounting hardware included with all sweeps. </a:t>
            </a: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8FAA7C29-B302-4786-A274-F03FFD38D3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732" y="2955476"/>
            <a:ext cx="8372536" cy="100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522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1100</Words>
  <Application>Microsoft Office PowerPoint</Application>
  <PresentationFormat>On-screen Show (4:3)</PresentationFormat>
  <Paragraphs>175</Paragraphs>
  <Slides>26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Corbel</vt:lpstr>
      <vt:lpstr>Open Sans</vt:lpstr>
      <vt:lpstr>Wingdings</vt:lpstr>
      <vt:lpstr>Wingdings 2</vt:lpstr>
      <vt:lpstr>Wingdings 3</vt:lpstr>
      <vt:lpstr>Office Theme</vt:lpstr>
      <vt:lpstr>Module</vt:lpstr>
      <vt:lpstr>1_Module</vt:lpstr>
      <vt:lpstr>Exclusion Solutions: Commercial + Residential Structures</vt:lpstr>
      <vt:lpstr>Places for Exclusion:</vt:lpstr>
      <vt:lpstr>Xcluder® Fill Fabric</vt:lpstr>
      <vt:lpstr>Typical Applications</vt:lpstr>
      <vt:lpstr>Installation</vt:lpstr>
      <vt:lpstr>Additional Xcluder® Solutions</vt:lpstr>
      <vt:lpstr>Door Sweeps:   Low Profile &amp; Standard</vt:lpstr>
      <vt:lpstr>Door Sweeps:   Versa-Line</vt:lpstr>
      <vt:lpstr>Options and Installation</vt:lpstr>
      <vt:lpstr>Astragal Seals  for Vertical Gaps Between Doors</vt:lpstr>
      <vt:lpstr>Automatic Door Bottom</vt:lpstr>
      <vt:lpstr>Automatic Door Bottom</vt:lpstr>
      <vt:lpstr>Sealing Garages and Docks</vt:lpstr>
      <vt:lpstr>X2 Door Bottom Seals</vt:lpstr>
      <vt:lpstr>Products and Installation</vt:lpstr>
      <vt:lpstr>Garage Door Rodent Shield</vt:lpstr>
      <vt:lpstr>Xcluder®Sealing Dock Levelers</vt:lpstr>
      <vt:lpstr>Dock Leveler Seal Kits</vt:lpstr>
      <vt:lpstr>Properly Sealed</vt:lpstr>
      <vt:lpstr>Pull Chain Seal</vt:lpstr>
      <vt:lpstr>Xcluder® Garage &amp; Dock Door Side and Top Seals</vt:lpstr>
      <vt:lpstr>Xcluder® GEO Landscape Fabric</vt:lpstr>
      <vt:lpstr>Landscaping Xcluder® Geo</vt:lpstr>
      <vt:lpstr>Demo and Assessment Tools</vt:lpstr>
      <vt:lpstr>Installation and Product Videos</vt:lpstr>
      <vt:lpstr>Questions?</vt:lpstr>
    </vt:vector>
  </TitlesOfParts>
  <Company>GMT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Exclusion Solutions for Commercial Facilities</dc:title>
  <dc:creator>McFadden, Drew</dc:creator>
  <cp:lastModifiedBy>Drew McFadden</cp:lastModifiedBy>
  <cp:revision>46</cp:revision>
  <dcterms:created xsi:type="dcterms:W3CDTF">2014-01-17T17:38:48Z</dcterms:created>
  <dcterms:modified xsi:type="dcterms:W3CDTF">2022-08-25T14:23:43Z</dcterms:modified>
</cp:coreProperties>
</file>